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6"/>
  </p:notesMasterIdLst>
  <p:handoutMasterIdLst>
    <p:handoutMasterId r:id="rId57"/>
  </p:handoutMasterIdLst>
  <p:sldIdLst>
    <p:sldId id="257" r:id="rId5"/>
    <p:sldId id="292" r:id="rId6"/>
    <p:sldId id="304" r:id="rId7"/>
    <p:sldId id="305" r:id="rId8"/>
    <p:sldId id="306" r:id="rId9"/>
    <p:sldId id="307" r:id="rId10"/>
    <p:sldId id="308" r:id="rId11"/>
    <p:sldId id="309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6" r:id="rId24"/>
    <p:sldId id="285" r:id="rId25"/>
    <p:sldId id="287" r:id="rId26"/>
    <p:sldId id="288" r:id="rId27"/>
    <p:sldId id="289" r:id="rId28"/>
    <p:sldId id="290" r:id="rId29"/>
    <p:sldId id="301" r:id="rId30"/>
    <p:sldId id="310" r:id="rId31"/>
    <p:sldId id="311" r:id="rId32"/>
    <p:sldId id="312" r:id="rId33"/>
    <p:sldId id="313" r:id="rId34"/>
    <p:sldId id="314" r:id="rId35"/>
    <p:sldId id="315" r:id="rId36"/>
    <p:sldId id="294" r:id="rId37"/>
    <p:sldId id="296" r:id="rId38"/>
    <p:sldId id="297" r:id="rId39"/>
    <p:sldId id="298" r:id="rId40"/>
    <p:sldId id="299" r:id="rId41"/>
    <p:sldId id="295" r:id="rId42"/>
    <p:sldId id="300" r:id="rId43"/>
    <p:sldId id="273" r:id="rId44"/>
    <p:sldId id="302" r:id="rId45"/>
    <p:sldId id="303" r:id="rId46"/>
    <p:sldId id="317" r:id="rId47"/>
    <p:sldId id="318" r:id="rId48"/>
    <p:sldId id="319" r:id="rId49"/>
    <p:sldId id="320" r:id="rId50"/>
    <p:sldId id="321" r:id="rId51"/>
    <p:sldId id="323" r:id="rId52"/>
    <p:sldId id="322" r:id="rId53"/>
    <p:sldId id="326" r:id="rId54"/>
    <p:sldId id="325" r:id="rId5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82"/>
    <a:srgbClr val="FFCC00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052" autoAdjust="0"/>
  </p:normalViewPr>
  <p:slideViewPr>
    <p:cSldViewPr>
      <p:cViewPr varScale="1">
        <p:scale>
          <a:sx n="57" d="100"/>
          <a:sy n="57" d="100"/>
        </p:scale>
        <p:origin x="980" y="40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8D390-0EF8-42C7-B090-205F37BC4B5D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29B3C5-3D79-4129-8FC9-E29AF574F9EA}">
      <dgm:prSet phldrT="[Text]"/>
      <dgm:spPr/>
      <dgm:t>
        <a:bodyPr/>
        <a:lstStyle/>
        <a:p>
          <a:r>
            <a:rPr lang="en-US" dirty="0"/>
            <a:t>VBA Stomping for Anti-detection and Anti-analysis</a:t>
          </a:r>
        </a:p>
      </dgm:t>
    </dgm:pt>
    <dgm:pt modelId="{ED66E008-0A74-4542-92DF-D69197B508E3}" type="parTrans" cxnId="{264EBDEC-745A-4F92-B53F-039FCD25F2E5}">
      <dgm:prSet/>
      <dgm:spPr/>
      <dgm:t>
        <a:bodyPr/>
        <a:lstStyle/>
        <a:p>
          <a:endParaRPr lang="en-US"/>
        </a:p>
      </dgm:t>
    </dgm:pt>
    <dgm:pt modelId="{AF78AC2C-EB6F-4B25-BD0C-9E80BFC7BE40}" type="sibTrans" cxnId="{264EBDEC-745A-4F92-B53F-039FCD25F2E5}">
      <dgm:prSet/>
      <dgm:spPr/>
      <dgm:t>
        <a:bodyPr/>
        <a:lstStyle/>
        <a:p>
          <a:endParaRPr lang="en-US"/>
        </a:p>
      </dgm:t>
    </dgm:pt>
    <dgm:pt modelId="{FCA254E8-08F7-460C-8A22-ADD57855D609}">
      <dgm:prSet phldrT="[Text]"/>
      <dgm:spPr/>
      <dgm:t>
        <a:bodyPr/>
        <a:lstStyle/>
        <a:p>
          <a:r>
            <a:rPr lang="en-US" dirty="0"/>
            <a:t>Real World Implications for Blue and Red</a:t>
          </a:r>
        </a:p>
      </dgm:t>
    </dgm:pt>
    <dgm:pt modelId="{1E6E7C9D-8472-4013-AA38-EA023A3FFC6F}" type="parTrans" cxnId="{FA9AB66B-FA9E-4D04-B08F-17E054A6DAF9}">
      <dgm:prSet/>
      <dgm:spPr/>
      <dgm:t>
        <a:bodyPr/>
        <a:lstStyle/>
        <a:p>
          <a:endParaRPr lang="en-US"/>
        </a:p>
      </dgm:t>
    </dgm:pt>
    <dgm:pt modelId="{52A7F8E3-4C2C-4C2F-8A0E-8AF8C8FA9643}" type="sibTrans" cxnId="{FA9AB66B-FA9E-4D04-B08F-17E054A6DAF9}">
      <dgm:prSet/>
      <dgm:spPr/>
      <dgm:t>
        <a:bodyPr/>
        <a:lstStyle/>
        <a:p>
          <a:endParaRPr lang="en-US"/>
        </a:p>
      </dgm:t>
    </dgm:pt>
    <dgm:pt modelId="{E5D44BFD-3640-492F-B6E8-0FD144E6D070}">
      <dgm:prSet phldrT="[Text]"/>
      <dgm:spPr/>
      <dgm:t>
        <a:bodyPr/>
        <a:lstStyle/>
        <a:p>
          <a:r>
            <a:rPr lang="en-US" dirty="0"/>
            <a:t>Malicious Document Crafting Fundamentals</a:t>
          </a:r>
        </a:p>
      </dgm:t>
    </dgm:pt>
    <dgm:pt modelId="{55E83E7A-4DB3-4C99-AE28-21C19D7A7E2A}" type="parTrans" cxnId="{027F1A30-3DAD-4F6C-9994-E4346BB1536D}">
      <dgm:prSet/>
      <dgm:spPr/>
      <dgm:t>
        <a:bodyPr/>
        <a:lstStyle/>
        <a:p>
          <a:endParaRPr lang="en-US"/>
        </a:p>
      </dgm:t>
    </dgm:pt>
    <dgm:pt modelId="{D64A1A6E-1204-49D9-9A9C-B27D5376CEF2}" type="sibTrans" cxnId="{027F1A30-3DAD-4F6C-9994-E4346BB1536D}">
      <dgm:prSet/>
      <dgm:spPr/>
      <dgm:t>
        <a:bodyPr/>
        <a:lstStyle/>
        <a:p>
          <a:endParaRPr lang="en-US"/>
        </a:p>
      </dgm:t>
    </dgm:pt>
    <dgm:pt modelId="{DEB89AA3-4296-4694-B006-F0893C55BEBF}" type="pres">
      <dgm:prSet presAssocID="{7A48D390-0EF8-42C7-B090-205F37BC4B5D}" presName="cycle" presStyleCnt="0">
        <dgm:presLayoutVars>
          <dgm:dir/>
          <dgm:resizeHandles val="exact"/>
        </dgm:presLayoutVars>
      </dgm:prSet>
      <dgm:spPr/>
    </dgm:pt>
    <dgm:pt modelId="{954D076C-91EF-4BF1-A941-DCFBA3943609}" type="pres">
      <dgm:prSet presAssocID="{8329B3C5-3D79-4129-8FC9-E29AF574F9EA}" presName="dummy" presStyleCnt="0"/>
      <dgm:spPr/>
    </dgm:pt>
    <dgm:pt modelId="{5B08A276-36D7-4EB2-8B1F-C9ED20798BE4}" type="pres">
      <dgm:prSet presAssocID="{8329B3C5-3D79-4129-8FC9-E29AF574F9EA}" presName="node" presStyleLbl="revTx" presStyleIdx="0" presStyleCnt="3">
        <dgm:presLayoutVars>
          <dgm:bulletEnabled val="1"/>
        </dgm:presLayoutVars>
      </dgm:prSet>
      <dgm:spPr/>
    </dgm:pt>
    <dgm:pt modelId="{E0CCEF71-821F-43E0-A831-437662F87020}" type="pres">
      <dgm:prSet presAssocID="{AF78AC2C-EB6F-4B25-BD0C-9E80BFC7BE40}" presName="sibTrans" presStyleLbl="node1" presStyleIdx="0" presStyleCnt="3"/>
      <dgm:spPr/>
    </dgm:pt>
    <dgm:pt modelId="{8CF99EE4-339E-455C-B3AE-F6135B239207}" type="pres">
      <dgm:prSet presAssocID="{FCA254E8-08F7-460C-8A22-ADD57855D609}" presName="dummy" presStyleCnt="0"/>
      <dgm:spPr/>
    </dgm:pt>
    <dgm:pt modelId="{32C46EC9-9EBE-4961-83CD-80838418A1DD}" type="pres">
      <dgm:prSet presAssocID="{FCA254E8-08F7-460C-8A22-ADD57855D609}" presName="node" presStyleLbl="revTx" presStyleIdx="1" presStyleCnt="3">
        <dgm:presLayoutVars>
          <dgm:bulletEnabled val="1"/>
        </dgm:presLayoutVars>
      </dgm:prSet>
      <dgm:spPr/>
    </dgm:pt>
    <dgm:pt modelId="{259BD6CE-4DFC-4955-AD7A-ED1972434849}" type="pres">
      <dgm:prSet presAssocID="{52A7F8E3-4C2C-4C2F-8A0E-8AF8C8FA9643}" presName="sibTrans" presStyleLbl="node1" presStyleIdx="1" presStyleCnt="3"/>
      <dgm:spPr/>
    </dgm:pt>
    <dgm:pt modelId="{52FF18DE-BF95-402B-86A6-046E26475445}" type="pres">
      <dgm:prSet presAssocID="{E5D44BFD-3640-492F-B6E8-0FD144E6D070}" presName="dummy" presStyleCnt="0"/>
      <dgm:spPr/>
    </dgm:pt>
    <dgm:pt modelId="{239F494F-88F6-4551-B799-BB78888B7683}" type="pres">
      <dgm:prSet presAssocID="{E5D44BFD-3640-492F-B6E8-0FD144E6D070}" presName="node" presStyleLbl="revTx" presStyleIdx="2" presStyleCnt="3">
        <dgm:presLayoutVars>
          <dgm:bulletEnabled val="1"/>
        </dgm:presLayoutVars>
      </dgm:prSet>
      <dgm:spPr/>
    </dgm:pt>
    <dgm:pt modelId="{3F6F2703-C633-4DB2-BFB7-7722EBE9F233}" type="pres">
      <dgm:prSet presAssocID="{D64A1A6E-1204-49D9-9A9C-B27D5376CEF2}" presName="sibTrans" presStyleLbl="node1" presStyleIdx="2" presStyleCnt="3"/>
      <dgm:spPr/>
    </dgm:pt>
  </dgm:ptLst>
  <dgm:cxnLst>
    <dgm:cxn modelId="{7153D01E-A082-4D09-A92A-1C019D48623D}" type="presOf" srcId="{AF78AC2C-EB6F-4B25-BD0C-9E80BFC7BE40}" destId="{E0CCEF71-821F-43E0-A831-437662F87020}" srcOrd="0" destOrd="0" presId="urn:microsoft.com/office/officeart/2005/8/layout/cycle1"/>
    <dgm:cxn modelId="{0288C427-0C87-4063-82A2-8B736301AE26}" type="presOf" srcId="{D64A1A6E-1204-49D9-9A9C-B27D5376CEF2}" destId="{3F6F2703-C633-4DB2-BFB7-7722EBE9F233}" srcOrd="0" destOrd="0" presId="urn:microsoft.com/office/officeart/2005/8/layout/cycle1"/>
    <dgm:cxn modelId="{027F1A30-3DAD-4F6C-9994-E4346BB1536D}" srcId="{7A48D390-0EF8-42C7-B090-205F37BC4B5D}" destId="{E5D44BFD-3640-492F-B6E8-0FD144E6D070}" srcOrd="2" destOrd="0" parTransId="{55E83E7A-4DB3-4C99-AE28-21C19D7A7E2A}" sibTransId="{D64A1A6E-1204-49D9-9A9C-B27D5376CEF2}"/>
    <dgm:cxn modelId="{A5066B37-D60B-4156-88B7-11D1A221305A}" type="presOf" srcId="{FCA254E8-08F7-460C-8A22-ADD57855D609}" destId="{32C46EC9-9EBE-4961-83CD-80838418A1DD}" srcOrd="0" destOrd="0" presId="urn:microsoft.com/office/officeart/2005/8/layout/cycle1"/>
    <dgm:cxn modelId="{FA9AB66B-FA9E-4D04-B08F-17E054A6DAF9}" srcId="{7A48D390-0EF8-42C7-B090-205F37BC4B5D}" destId="{FCA254E8-08F7-460C-8A22-ADD57855D609}" srcOrd="1" destOrd="0" parTransId="{1E6E7C9D-8472-4013-AA38-EA023A3FFC6F}" sibTransId="{52A7F8E3-4C2C-4C2F-8A0E-8AF8C8FA9643}"/>
    <dgm:cxn modelId="{C3CF5B7D-6370-4840-A93C-C6F1BAEF4E2A}" type="presOf" srcId="{52A7F8E3-4C2C-4C2F-8A0E-8AF8C8FA9643}" destId="{259BD6CE-4DFC-4955-AD7A-ED1972434849}" srcOrd="0" destOrd="0" presId="urn:microsoft.com/office/officeart/2005/8/layout/cycle1"/>
    <dgm:cxn modelId="{600BA795-AFDF-4225-8B1D-CC1424C2B4CE}" type="presOf" srcId="{8329B3C5-3D79-4129-8FC9-E29AF574F9EA}" destId="{5B08A276-36D7-4EB2-8B1F-C9ED20798BE4}" srcOrd="0" destOrd="0" presId="urn:microsoft.com/office/officeart/2005/8/layout/cycle1"/>
    <dgm:cxn modelId="{F361BEB1-7817-4292-B9A5-9A0CB8A1B5B2}" type="presOf" srcId="{7A48D390-0EF8-42C7-B090-205F37BC4B5D}" destId="{DEB89AA3-4296-4694-B006-F0893C55BEBF}" srcOrd="0" destOrd="0" presId="urn:microsoft.com/office/officeart/2005/8/layout/cycle1"/>
    <dgm:cxn modelId="{9BE214CB-AACD-447D-89F6-C6E7292F9423}" type="presOf" srcId="{E5D44BFD-3640-492F-B6E8-0FD144E6D070}" destId="{239F494F-88F6-4551-B799-BB78888B7683}" srcOrd="0" destOrd="0" presId="urn:microsoft.com/office/officeart/2005/8/layout/cycle1"/>
    <dgm:cxn modelId="{264EBDEC-745A-4F92-B53F-039FCD25F2E5}" srcId="{7A48D390-0EF8-42C7-B090-205F37BC4B5D}" destId="{8329B3C5-3D79-4129-8FC9-E29AF574F9EA}" srcOrd="0" destOrd="0" parTransId="{ED66E008-0A74-4542-92DF-D69197B508E3}" sibTransId="{AF78AC2C-EB6F-4B25-BD0C-9E80BFC7BE40}"/>
    <dgm:cxn modelId="{8E8B5772-42EC-4FDE-9B9B-7EF51DD381A8}" type="presParOf" srcId="{DEB89AA3-4296-4694-B006-F0893C55BEBF}" destId="{954D076C-91EF-4BF1-A941-DCFBA3943609}" srcOrd="0" destOrd="0" presId="urn:microsoft.com/office/officeart/2005/8/layout/cycle1"/>
    <dgm:cxn modelId="{83C5357B-11A2-4AF3-A06E-A3FC64571D2D}" type="presParOf" srcId="{DEB89AA3-4296-4694-B006-F0893C55BEBF}" destId="{5B08A276-36D7-4EB2-8B1F-C9ED20798BE4}" srcOrd="1" destOrd="0" presId="urn:microsoft.com/office/officeart/2005/8/layout/cycle1"/>
    <dgm:cxn modelId="{535E433D-F4C9-4724-839D-6158BACF642F}" type="presParOf" srcId="{DEB89AA3-4296-4694-B006-F0893C55BEBF}" destId="{E0CCEF71-821F-43E0-A831-437662F87020}" srcOrd="2" destOrd="0" presId="urn:microsoft.com/office/officeart/2005/8/layout/cycle1"/>
    <dgm:cxn modelId="{23C510AC-35EF-43F0-931A-65329FEDC314}" type="presParOf" srcId="{DEB89AA3-4296-4694-B006-F0893C55BEBF}" destId="{8CF99EE4-339E-455C-B3AE-F6135B239207}" srcOrd="3" destOrd="0" presId="urn:microsoft.com/office/officeart/2005/8/layout/cycle1"/>
    <dgm:cxn modelId="{0BEAAAAE-0468-45C7-AE8B-176C40E1247A}" type="presParOf" srcId="{DEB89AA3-4296-4694-B006-F0893C55BEBF}" destId="{32C46EC9-9EBE-4961-83CD-80838418A1DD}" srcOrd="4" destOrd="0" presId="urn:microsoft.com/office/officeart/2005/8/layout/cycle1"/>
    <dgm:cxn modelId="{F2EBF0C5-5B6B-4FEF-92F8-C058140481DD}" type="presParOf" srcId="{DEB89AA3-4296-4694-B006-F0893C55BEBF}" destId="{259BD6CE-4DFC-4955-AD7A-ED1972434849}" srcOrd="5" destOrd="0" presId="urn:microsoft.com/office/officeart/2005/8/layout/cycle1"/>
    <dgm:cxn modelId="{4511D9D7-9466-4BE2-841B-8C39D534D493}" type="presParOf" srcId="{DEB89AA3-4296-4694-B006-F0893C55BEBF}" destId="{52FF18DE-BF95-402B-86A6-046E26475445}" srcOrd="6" destOrd="0" presId="urn:microsoft.com/office/officeart/2005/8/layout/cycle1"/>
    <dgm:cxn modelId="{95D471AB-C9C1-436C-B9A2-3625BEE6D18E}" type="presParOf" srcId="{DEB89AA3-4296-4694-B006-F0893C55BEBF}" destId="{239F494F-88F6-4551-B799-BB78888B7683}" srcOrd="7" destOrd="0" presId="urn:microsoft.com/office/officeart/2005/8/layout/cycle1"/>
    <dgm:cxn modelId="{E3E4D9F2-E05F-4F24-9C8F-2F1D9F60D409}" type="presParOf" srcId="{DEB89AA3-4296-4694-B006-F0893C55BEBF}" destId="{3F6F2703-C633-4DB2-BFB7-7722EBE9F23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/>
            <a:t>Obfuscation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/>
            <a:t>Generalization</a:t>
          </a:r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/>
            <a:t>Anti-Analysis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>
        <dgm:presLayoutVars>
          <dgm:bulletEnabled val="1"/>
        </dgm:presLayoutVars>
      </dgm:prSet>
      <dgm:spPr/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</dgm:pt>
    <dgm:pt modelId="{2AE92D3F-F0FA-45DD-BB60-4C6FBC6BC016}" type="pres">
      <dgm:prSet presAssocID="{CD7942A0-B7D2-4B14-8FEA-55FC702F5BE7}" presName="ThreeNodes_3" presStyleLbl="node1" presStyleIdx="2" presStyleCnt="3">
        <dgm:presLayoutVars>
          <dgm:bulletEnabled val="1"/>
        </dgm:presLayoutVars>
      </dgm:prSet>
      <dgm:spPr/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8A276-36D7-4EB2-8B1F-C9ED20798BE4}">
      <dsp:nvSpPr>
        <dsp:cNvPr id="0" name=""/>
        <dsp:cNvSpPr/>
      </dsp:nvSpPr>
      <dsp:spPr>
        <a:xfrm>
          <a:off x="4368733" y="398344"/>
          <a:ext cx="2028620" cy="202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VBA Stomping for Anti-detection and Anti-analysis</a:t>
          </a:r>
        </a:p>
      </dsp:txBody>
      <dsp:txXfrm>
        <a:off x="4368733" y="398344"/>
        <a:ext cx="2028620" cy="2028620"/>
      </dsp:txXfrm>
    </dsp:sp>
    <dsp:sp modelId="{E0CCEF71-821F-43E0-A831-437662F87020}">
      <dsp:nvSpPr>
        <dsp:cNvPr id="0" name=""/>
        <dsp:cNvSpPr/>
      </dsp:nvSpPr>
      <dsp:spPr>
        <a:xfrm>
          <a:off x="1277730" y="-1078"/>
          <a:ext cx="4797839" cy="4797839"/>
        </a:xfrm>
        <a:prstGeom prst="circularArrow">
          <a:avLst>
            <a:gd name="adj1" fmla="val 8245"/>
            <a:gd name="adj2" fmla="val 575821"/>
            <a:gd name="adj3" fmla="val 2965212"/>
            <a:gd name="adj4" fmla="val 50814"/>
            <a:gd name="adj5" fmla="val 961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46EC9-9EBE-4961-83CD-80838418A1DD}">
      <dsp:nvSpPr>
        <dsp:cNvPr id="0" name=""/>
        <dsp:cNvSpPr/>
      </dsp:nvSpPr>
      <dsp:spPr>
        <a:xfrm>
          <a:off x="2662339" y="3353904"/>
          <a:ext cx="2028620" cy="202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Real World Implications for Blue and Red</a:t>
          </a:r>
        </a:p>
      </dsp:txBody>
      <dsp:txXfrm>
        <a:off x="2662339" y="3353904"/>
        <a:ext cx="2028620" cy="2028620"/>
      </dsp:txXfrm>
    </dsp:sp>
    <dsp:sp modelId="{259BD6CE-4DFC-4955-AD7A-ED1972434849}">
      <dsp:nvSpPr>
        <dsp:cNvPr id="0" name=""/>
        <dsp:cNvSpPr/>
      </dsp:nvSpPr>
      <dsp:spPr>
        <a:xfrm>
          <a:off x="1277730" y="-1078"/>
          <a:ext cx="4797839" cy="4797839"/>
        </a:xfrm>
        <a:prstGeom prst="circularArrow">
          <a:avLst>
            <a:gd name="adj1" fmla="val 8245"/>
            <a:gd name="adj2" fmla="val 575821"/>
            <a:gd name="adj3" fmla="val 10173365"/>
            <a:gd name="adj4" fmla="val 7258968"/>
            <a:gd name="adj5" fmla="val 961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F494F-88F6-4551-B799-BB78888B7683}">
      <dsp:nvSpPr>
        <dsp:cNvPr id="0" name=""/>
        <dsp:cNvSpPr/>
      </dsp:nvSpPr>
      <dsp:spPr>
        <a:xfrm>
          <a:off x="955946" y="398344"/>
          <a:ext cx="2028620" cy="202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Malicious Document Crafting Fundamentals</a:t>
          </a:r>
        </a:p>
      </dsp:txBody>
      <dsp:txXfrm>
        <a:off x="955946" y="398344"/>
        <a:ext cx="2028620" cy="2028620"/>
      </dsp:txXfrm>
    </dsp:sp>
    <dsp:sp modelId="{3F6F2703-C633-4DB2-BFB7-7722EBE9F233}">
      <dsp:nvSpPr>
        <dsp:cNvPr id="0" name=""/>
        <dsp:cNvSpPr/>
      </dsp:nvSpPr>
      <dsp:spPr>
        <a:xfrm>
          <a:off x="1277730" y="-1078"/>
          <a:ext cx="4797839" cy="4797839"/>
        </a:xfrm>
        <a:prstGeom prst="circularArrow">
          <a:avLst>
            <a:gd name="adj1" fmla="val 8245"/>
            <a:gd name="adj2" fmla="val 575821"/>
            <a:gd name="adj3" fmla="val 16857987"/>
            <a:gd name="adj4" fmla="val 14966192"/>
            <a:gd name="adj5" fmla="val 961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Obfuscation</a:t>
          </a:r>
        </a:p>
      </dsp:txBody>
      <dsp:txXfrm>
        <a:off x="39238" y="39238"/>
        <a:ext cx="2871019" cy="1261215"/>
      </dsp:txXfrm>
    </dsp:sp>
    <dsp:sp modelId="{CA544AF7-F7B2-4CA5-9251-B4CDB8D06634}">
      <dsp:nvSpPr>
        <dsp:cNvPr id="0" name=""/>
        <dsp:cNvSpPr/>
      </dsp:nvSpPr>
      <dsp:spPr>
        <a:xfrm>
          <a:off x="380880" y="1562972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Generalization</a:t>
          </a:r>
        </a:p>
      </dsp:txBody>
      <dsp:txXfrm>
        <a:off x="420118" y="1602210"/>
        <a:ext cx="2986494" cy="1261215"/>
      </dsp:txXfrm>
    </dsp:sp>
    <dsp:sp modelId="{2AE92D3F-F0FA-45DD-BB60-4C6FBC6BC016}">
      <dsp:nvSpPr>
        <dsp:cNvPr id="0" name=""/>
        <dsp:cNvSpPr/>
      </dsp:nvSpPr>
      <dsp:spPr>
        <a:xfrm>
          <a:off x="761761" y="3125945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Anti-Analysis</a:t>
          </a:r>
        </a:p>
      </dsp:txBody>
      <dsp:txXfrm>
        <a:off x="800999" y="3165183"/>
        <a:ext cx="2986494" cy="1261215"/>
      </dsp:txXfrm>
    </dsp:sp>
    <dsp:sp modelId="{9CA877D8-99F8-40A0-89E9-59A61C9A70F4}">
      <dsp:nvSpPr>
        <dsp:cNvPr id="0" name=""/>
        <dsp:cNvSpPr/>
      </dsp:nvSpPr>
      <dsp:spPr>
        <a:xfrm>
          <a:off x="3445850" y="1015932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641780" y="1015932"/>
        <a:ext cx="478939" cy="655276"/>
      </dsp:txXfrm>
    </dsp:sp>
    <dsp:sp modelId="{62643EF2-016C-41F1-8CBC-398422A85727}">
      <dsp:nvSpPr>
        <dsp:cNvPr id="0" name=""/>
        <dsp:cNvSpPr/>
      </dsp:nvSpPr>
      <dsp:spPr>
        <a:xfrm>
          <a:off x="3826731" y="2569974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22661" y="2569974"/>
        <a:ext cx="478939" cy="65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FuncDefn</a:t>
            </a:r>
            <a:r>
              <a:rPr lang="en-US" sz="1600" dirty="0"/>
              <a:t> 150=x96</a:t>
            </a:r>
          </a:p>
          <a:p>
            <a:r>
              <a:rPr lang="en-US" sz="1600" dirty="0" err="1"/>
              <a:t>LitStr</a:t>
            </a:r>
            <a:r>
              <a:rPr lang="en-US" sz="1600" dirty="0"/>
              <a:t> 185=xB9</a:t>
            </a:r>
          </a:p>
          <a:p>
            <a:r>
              <a:rPr lang="en-US" sz="1600" dirty="0" err="1"/>
              <a:t>ArgsCall</a:t>
            </a:r>
            <a:r>
              <a:rPr lang="en-US" sz="1600" dirty="0"/>
              <a:t> 65= x41</a:t>
            </a:r>
          </a:p>
          <a:p>
            <a:r>
              <a:rPr lang="en-US" sz="1600" dirty="0" err="1"/>
              <a:t>EndSub</a:t>
            </a:r>
            <a:r>
              <a:rPr lang="en-US" sz="1600" dirty="0"/>
              <a:t> 111=x6f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8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0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94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If running a targeted attack:</a:t>
            </a:r>
          </a:p>
          <a:p>
            <a:pPr lvl="1"/>
            <a:r>
              <a:rPr lang="en-US" dirty="0"/>
              <a:t>Perform recon to determine the proper Office and Windows OS version to use to create the stomped </a:t>
            </a:r>
            <a:r>
              <a:rPr lang="en-US" dirty="0" err="1"/>
              <a:t>maldoc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FF00"/>
                </a:solidFill>
              </a:rPr>
              <a:t>If serving </a:t>
            </a:r>
            <a:r>
              <a:rPr lang="en-US" dirty="0" err="1">
                <a:solidFill>
                  <a:srgbClr val="FFFF00"/>
                </a:solidFill>
              </a:rPr>
              <a:t>maldocs</a:t>
            </a:r>
            <a:r>
              <a:rPr lang="en-US" dirty="0">
                <a:solidFill>
                  <a:srgbClr val="FFFF00"/>
                </a:solidFill>
              </a:rPr>
              <a:t> from a web server:</a:t>
            </a:r>
          </a:p>
          <a:p>
            <a:pPr lvl="1"/>
            <a:r>
              <a:rPr lang="en-US" dirty="0"/>
              <a:t>Generate stomped </a:t>
            </a:r>
            <a:r>
              <a:rPr lang="en-US" dirty="0" err="1"/>
              <a:t>maldocs</a:t>
            </a:r>
            <a:r>
              <a:rPr lang="en-US" dirty="0"/>
              <a:t> for all OS/Office versions of interest.</a:t>
            </a:r>
          </a:p>
          <a:p>
            <a:pPr lvl="1"/>
            <a:r>
              <a:rPr lang="en-US" dirty="0"/>
              <a:t>Fingerprint the user agent the target uses to connect to the web server to make an educated guess as to which </a:t>
            </a:r>
            <a:r>
              <a:rPr lang="en-US" dirty="0" err="1"/>
              <a:t>maldoc</a:t>
            </a:r>
            <a:r>
              <a:rPr lang="en-US" dirty="0"/>
              <a:t> version to serve out.</a:t>
            </a:r>
          </a:p>
          <a:p>
            <a:r>
              <a:rPr lang="en-US" dirty="0">
                <a:solidFill>
                  <a:srgbClr val="FFFF00"/>
                </a:solidFill>
              </a:rPr>
              <a:t>If delivering </a:t>
            </a:r>
            <a:r>
              <a:rPr lang="en-US" dirty="0" err="1">
                <a:solidFill>
                  <a:srgbClr val="FFFF00"/>
                </a:solidFill>
              </a:rPr>
              <a:t>maldocs</a:t>
            </a:r>
            <a:r>
              <a:rPr lang="en-US" dirty="0">
                <a:solidFill>
                  <a:srgbClr val="FFFF00"/>
                </a:solidFill>
              </a:rPr>
              <a:t> via a spam email campaign:</a:t>
            </a:r>
          </a:p>
          <a:p>
            <a:pPr lvl="1"/>
            <a:r>
              <a:rPr lang="en-US" dirty="0"/>
              <a:t>Spray out multiple versions of the stomped </a:t>
            </a:r>
            <a:r>
              <a:rPr lang="en-US" dirty="0" err="1"/>
              <a:t>maldoc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0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4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8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2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 Sparta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50556" y="954741"/>
            <a:ext cx="8673963" cy="4511028"/>
          </a:xfrm>
          <a:effectLst>
            <a:outerShdw blurRad="50800" dist="381000" dir="2700000" algn="tl" rotWithShape="0">
              <a:prstClr val="black">
                <a:alpha val="75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4799" cap="none">
                <a:solidFill>
                  <a:srgbClr val="FF0000"/>
                </a:solidFill>
                <a:effectLst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0556" y="5715000"/>
            <a:ext cx="8673963" cy="7530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99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9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26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703" y="533400"/>
            <a:ext cx="9903418" cy="9906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26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9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39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 Spar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116" y="609600"/>
            <a:ext cx="9903418" cy="977462"/>
          </a:xfr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116" y="1801906"/>
            <a:ext cx="9903418" cy="45047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99"/>
            </a:lvl1pPr>
            <a:lvl2pPr marL="457063" indent="0">
              <a:buNone/>
              <a:defRPr sz="3199"/>
            </a:lvl2pPr>
            <a:lvl3pPr marL="914126" indent="0">
              <a:buNone/>
              <a:defRPr sz="27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46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Spar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977462"/>
          </a:xfrm>
          <a:effectLst/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1E0A26-738B-FD41-B2F0-4366C24E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16" y="1801906"/>
            <a:ext cx="9903418" cy="45047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99"/>
            </a:lvl1pPr>
            <a:lvl2pPr marL="457063" indent="0">
              <a:buNone/>
              <a:defRPr sz="3199"/>
            </a:lvl2pPr>
            <a:lvl3pPr marL="914126" indent="0">
              <a:buNone/>
              <a:defRPr sz="27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34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par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977462"/>
          </a:xfrm>
          <a:effectLst/>
        </p:spPr>
        <p:txBody>
          <a:bodyPr/>
          <a:lstStyle>
            <a:lvl1pPr algn="ctr">
              <a:defRPr>
                <a:ln w="3175" cmpd="sng">
                  <a:noFill/>
                </a:ln>
                <a:solidFill>
                  <a:schemeClr val="accent2"/>
                </a:solidFill>
                <a:effectLst>
                  <a:glow rad="63500">
                    <a:schemeClr val="accent2">
                      <a:lumMod val="40000"/>
                      <a:lumOff val="60000"/>
                      <a:alpha val="40000"/>
                    </a:schemeClr>
                  </a:glow>
                  <a:outerShdw blurRad="50800" dist="38100" dir="2700000" algn="tl" rotWithShape="0">
                    <a:schemeClr val="bg1">
                      <a:lumMod val="20000"/>
                      <a:lumOff val="8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DCDC94-B00F-F841-B900-7E872C3A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16" y="1801906"/>
            <a:ext cx="9903418" cy="45047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99"/>
            </a:lvl1pPr>
            <a:lvl2pPr marL="457063" indent="0">
              <a:buNone/>
              <a:defRPr sz="3199"/>
            </a:lvl2pPr>
            <a:lvl3pPr marL="914126" indent="0">
              <a:buNone/>
              <a:defRPr sz="27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867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 Spar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116" y="609600"/>
            <a:ext cx="9903418" cy="977462"/>
          </a:xfrm>
        </p:spPr>
        <p:txBody>
          <a:bodyPr/>
          <a:lstStyle>
            <a:lvl1pPr algn="ctr"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116" y="1801906"/>
            <a:ext cx="9903418" cy="45047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99"/>
            </a:lvl1pPr>
            <a:lvl2pPr marL="457063" indent="0">
              <a:buNone/>
              <a:defRPr sz="3199"/>
            </a:lvl2pPr>
            <a:lvl3pPr marL="914126" indent="0">
              <a:buNone/>
              <a:defRPr sz="27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86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rple Hacker Sp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977462"/>
          </a:xfrm>
          <a:effectLst/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1E0A26-738B-FD41-B2F0-4366C24E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16" y="1801906"/>
            <a:ext cx="9903418" cy="45047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99"/>
            </a:lvl1pPr>
            <a:lvl2pPr marL="457063" indent="0">
              <a:buNone/>
              <a:defRPr sz="3199"/>
            </a:lvl2pPr>
            <a:lvl3pPr marL="914126" indent="0">
              <a:buNone/>
              <a:defRPr sz="27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61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Hacker Sp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977462"/>
          </a:xfrm>
          <a:effectLst/>
        </p:spPr>
        <p:txBody>
          <a:bodyPr/>
          <a:lstStyle>
            <a:lvl1pPr algn="ctr">
              <a:defRPr>
                <a:ln w="3175" cmpd="sng">
                  <a:noFill/>
                </a:ln>
                <a:solidFill>
                  <a:schemeClr val="accent2"/>
                </a:solidFill>
                <a:effectLst>
                  <a:glow rad="63500">
                    <a:schemeClr val="accent2">
                      <a:lumMod val="40000"/>
                      <a:lumOff val="60000"/>
                      <a:alpha val="40000"/>
                    </a:schemeClr>
                  </a:glow>
                  <a:outerShdw blurRad="50800" dist="38100" dir="2700000" algn="tl" rotWithShape="0">
                    <a:schemeClr val="bg1">
                      <a:lumMod val="20000"/>
                      <a:lumOff val="8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DCDC94-B00F-F841-B900-7E872C3A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16" y="1801906"/>
            <a:ext cx="9903418" cy="45047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99"/>
            </a:lvl1pPr>
            <a:lvl2pPr marL="457063" indent="0">
              <a:buNone/>
              <a:defRPr sz="3199"/>
            </a:lvl2pPr>
            <a:lvl3pPr marL="914126" indent="0">
              <a:buNone/>
              <a:defRPr sz="27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478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rple Hack Recei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977462"/>
          </a:xfrm>
          <a:effectLst/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1E0A26-738B-FD41-B2F0-4366C24E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16" y="1801906"/>
            <a:ext cx="9903418" cy="45047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99"/>
            </a:lvl1pPr>
            <a:lvl2pPr marL="457063" indent="0">
              <a:buNone/>
              <a:defRPr sz="3199"/>
            </a:lvl2pPr>
            <a:lvl3pPr marL="914126" indent="0">
              <a:buNone/>
              <a:defRPr sz="27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893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Hack Recei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977462"/>
          </a:xfrm>
          <a:effectLst/>
        </p:spPr>
        <p:txBody>
          <a:bodyPr/>
          <a:lstStyle>
            <a:lvl1pPr algn="ctr">
              <a:defRPr>
                <a:ln w="3175" cmpd="sng">
                  <a:noFill/>
                </a:ln>
                <a:solidFill>
                  <a:schemeClr val="accent2"/>
                </a:solidFill>
                <a:effectLst>
                  <a:glow rad="63500">
                    <a:schemeClr val="accent2">
                      <a:lumMod val="40000"/>
                      <a:lumOff val="60000"/>
                      <a:alpha val="40000"/>
                    </a:schemeClr>
                  </a:glow>
                  <a:outerShdw blurRad="50800" dist="38100" dir="2700000" algn="tl" rotWithShape="0">
                    <a:schemeClr val="bg1">
                      <a:lumMod val="20000"/>
                      <a:lumOff val="8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DCDC94-B00F-F841-B900-7E872C3A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16" y="1801906"/>
            <a:ext cx="9903418" cy="45047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99"/>
            </a:lvl1pPr>
            <a:lvl2pPr marL="457063" indent="0">
              <a:buNone/>
              <a:defRPr sz="3199"/>
            </a:lvl2pPr>
            <a:lvl3pPr marL="914126" indent="0">
              <a:buNone/>
              <a:defRPr sz="27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2185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6" y="2667000"/>
            <a:ext cx="9903418" cy="3581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1" b="-17273"/>
          <a:stretch/>
        </p:blipFill>
        <p:spPr>
          <a:xfrm>
            <a:off x="175380" y="107953"/>
            <a:ext cx="1431329" cy="4095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007" y="5334710"/>
            <a:ext cx="1524703" cy="14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2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063" rtl="0" eaLnBrk="1" latinLnBrk="0" hangingPunct="1">
        <a:spcBef>
          <a:spcPct val="0"/>
        </a:spcBef>
        <a:buNone/>
        <a:defRPr sz="4799" kern="1200" cap="none">
          <a:ln w="3175" cmpd="sng">
            <a:noFill/>
          </a:ln>
          <a:solidFill>
            <a:schemeClr val="tx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ctr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None/>
        <a:defRPr sz="3199" kern="1200" cap="none" baseline="0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063" indent="0" algn="ctr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None/>
        <a:defRPr sz="2799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American Typewriter" panose="02090604020004020304" pitchFamily="18" charset="77"/>
          <a:ea typeface="+mn-ea"/>
          <a:cs typeface="+mn-cs"/>
        </a:defRPr>
      </a:lvl2pPr>
      <a:lvl3pPr marL="914126" indent="0" algn="ctr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None/>
        <a:defRPr sz="2399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American Typewriter" panose="02090604020004020304" pitchFamily="18" charset="77"/>
          <a:ea typeface="+mn-ea"/>
          <a:cs typeface="+mn-cs"/>
        </a:defRPr>
      </a:lvl3pPr>
      <a:lvl4pPr marL="1371189" indent="0" algn="ctr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None/>
        <a:defRPr sz="1999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American Typewriter" panose="02090604020004020304" pitchFamily="18" charset="77"/>
          <a:ea typeface="+mn-ea"/>
          <a:cs typeface="+mn-cs"/>
        </a:defRPr>
      </a:lvl4pPr>
      <a:lvl5pPr marL="1828251" indent="0" algn="ctr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None/>
        <a:defRPr sz="1999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American Typewriter" panose="02090604020004020304" pitchFamily="18" charset="77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ntchev/pcodedmp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ntchev/pcodedmp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ww.blackhillsinfosec.com/phishing-with-powerpoint/" TargetMode="External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decalage.info/python/olevba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hyperlink" Target="https://blog.didierstevens.com/programs/oledump-py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amav.net/" TargetMode="External"/><Relationship Id="rId2" Type="http://schemas.openxmlformats.org/officeDocument/2006/relationships/hyperlink" Target="https://github.com/decalage2/ViperMonkey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bontchev/pcodedm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k-sayre-work/VBASeismograp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" y="152400"/>
            <a:ext cx="11887200" cy="25146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VBA Stomping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/>
              <a:t>Advanced Malicious Document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5475F-28C2-41E9-A2AF-947AFC73A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2628900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2547" y="304800"/>
            <a:ext cx="9523729" cy="1223963"/>
          </a:xfrm>
        </p:spPr>
        <p:txBody>
          <a:bodyPr/>
          <a:lstStyle/>
          <a:p>
            <a:pPr algn="ctr"/>
            <a:r>
              <a:rPr lang="en-US" dirty="0"/>
              <a:t>The Simplest of Payloads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2" y="2590800"/>
            <a:ext cx="11201400" cy="1260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76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4277" y="609600"/>
            <a:ext cx="9599929" cy="7921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Signature Fodder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B23679-7A3F-4850-81D8-CDAE4CB03090}"/>
              </a:ext>
            </a:extLst>
          </p:cNvPr>
          <p:cNvGrpSpPr/>
          <p:nvPr/>
        </p:nvGrpSpPr>
        <p:grpSpPr>
          <a:xfrm>
            <a:off x="684212" y="2838450"/>
            <a:ext cx="10820400" cy="1181100"/>
            <a:chOff x="1446212" y="3124200"/>
            <a:chExt cx="9144000" cy="1028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212" y="3124200"/>
              <a:ext cx="9144000" cy="1028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ctangle 1"/>
            <p:cNvSpPr/>
            <p:nvPr/>
          </p:nvSpPr>
          <p:spPr>
            <a:xfrm>
              <a:off x="4494212" y="3276600"/>
              <a:ext cx="1447800" cy="30480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89812" y="3276600"/>
              <a:ext cx="457200" cy="30480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27212" y="3486150"/>
              <a:ext cx="2208212" cy="30480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807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703" y="190500"/>
            <a:ext cx="9903418" cy="990600"/>
          </a:xfrm>
        </p:spPr>
        <p:txBody>
          <a:bodyPr/>
          <a:lstStyle/>
          <a:p>
            <a:r>
              <a:rPr lang="en-US" dirty="0"/>
              <a:t>Signatures and Sandboxes!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Store payload in a way that can be arbitrarily transformed</a:t>
            </a:r>
          </a:p>
          <a:p>
            <a:r>
              <a:rPr lang="en-US" dirty="0"/>
              <a:t>Use variable, function, and sub names that are too common to signature on their own</a:t>
            </a:r>
          </a:p>
          <a:p>
            <a:r>
              <a:rPr lang="en-US" dirty="0"/>
              <a:t>Test for </a:t>
            </a:r>
            <a:r>
              <a:rPr lang="en-US" dirty="0" err="1"/>
              <a:t>fakenet</a:t>
            </a:r>
            <a:r>
              <a:rPr lang="en-US" dirty="0"/>
              <a:t> and sandbox to avoid offline analysis</a:t>
            </a:r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951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/>
          <a:lstStyle/>
          <a:p>
            <a:r>
              <a:rPr lang="en-US" dirty="0"/>
              <a:t>Ditch Shell$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666999"/>
            <a:ext cx="7543800" cy="1755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029200"/>
            <a:ext cx="7543800" cy="919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04" y="1233723"/>
            <a:ext cx="7543800" cy="8486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196" r="9380"/>
          <a:stretch/>
        </p:blipFill>
        <p:spPr>
          <a:xfrm>
            <a:off x="9599613" y="1233723"/>
            <a:ext cx="685800" cy="994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491" y="2895600"/>
            <a:ext cx="727868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595" y="4953000"/>
            <a:ext cx="664408" cy="1057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08212" y="621166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5cb93bc5322b9b0a8fc5436fbc9a8ff1314018b1e68f3b75386bda28f96acd58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Ec4159c93ece699a4e381505321880cd329492cd1792ed8aaeeb6d23bfbe5daa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e3987c7a322c52ba095bdad9feced318e9098b380717df8595cc046034c3922b</a:t>
            </a:r>
          </a:p>
        </p:txBody>
      </p:sp>
    </p:spTree>
    <p:extLst>
      <p:ext uri="{BB962C8B-B14F-4D97-AF65-F5344CB8AC3E}">
        <p14:creationId xmlns:p14="http://schemas.microsoft.com/office/powerpoint/2010/main" val="345721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/>
          <a:lstStyle/>
          <a:p>
            <a:r>
              <a:rPr lang="en-US" dirty="0"/>
              <a:t>Ditch Shell$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666999"/>
            <a:ext cx="7543800" cy="1755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029200"/>
            <a:ext cx="7543800" cy="919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04" y="1233723"/>
            <a:ext cx="7543800" cy="8486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196" r="9380"/>
          <a:stretch/>
        </p:blipFill>
        <p:spPr>
          <a:xfrm>
            <a:off x="9599613" y="1233723"/>
            <a:ext cx="685800" cy="994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491" y="2895600"/>
            <a:ext cx="727868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595" y="4953000"/>
            <a:ext cx="664408" cy="10572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22612" y="3124200"/>
            <a:ext cx="32004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3732212" y="3810000"/>
            <a:ext cx="35814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2208212" y="5481637"/>
            <a:ext cx="12192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3656012" y="5488998"/>
            <a:ext cx="16002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2208212" y="621166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5cb93bc5322b9b0a8fc5436fbc9a8ff1314018b1e68f3b75386bda28f96acd58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Ec4159c93ece699a4e381505321880cd329492cd1792ed8aaeeb6d23bfbe5daa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e3987c7a322c52ba095bdad9feced318e9098b380717df8595cc046034c3922b</a:t>
            </a:r>
          </a:p>
        </p:txBody>
      </p:sp>
    </p:spTree>
    <p:extLst>
      <p:ext uri="{BB962C8B-B14F-4D97-AF65-F5344CB8AC3E}">
        <p14:creationId xmlns:p14="http://schemas.microsoft.com/office/powerpoint/2010/main" val="312680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523729" cy="8046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Detection rate went up! Why go with WMI?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46111" y="2438400"/>
            <a:ext cx="10819129" cy="2667001"/>
          </a:xfrm>
        </p:spPr>
        <p:txBody>
          <a:bodyPr>
            <a:normAutofit fontScale="925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Shell$ cannot be obfuscated. VBA has no “</a:t>
            </a:r>
            <a:r>
              <a:rPr lang="en-US" dirty="0" err="1"/>
              <a:t>eval</a:t>
            </a:r>
            <a:r>
              <a:rPr lang="en-US" dirty="0"/>
              <a:t>”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WMI is “bad”, but </a:t>
            </a:r>
            <a:r>
              <a:rPr lang="en-US" dirty="0" err="1"/>
              <a:t>GetObject</a:t>
            </a:r>
            <a:r>
              <a:rPr lang="en-US" dirty="0"/>
              <a:t> is ambiguous</a:t>
            </a:r>
          </a:p>
        </p:txBody>
      </p:sp>
    </p:spTree>
    <p:extLst>
      <p:ext uri="{BB962C8B-B14F-4D97-AF65-F5344CB8AC3E}">
        <p14:creationId xmlns:p14="http://schemas.microsoft.com/office/powerpoint/2010/main" val="105970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6019800" cy="584200"/>
          </a:xfrm>
        </p:spPr>
        <p:txBody>
          <a:bodyPr>
            <a:noAutofit/>
          </a:bodyPr>
          <a:lstStyle/>
          <a:p>
            <a:r>
              <a:rPr lang="en-US" sz="3200" dirty="0"/>
              <a:t>Flip it and reverse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828800"/>
            <a:ext cx="7543800" cy="1184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84" y="3803375"/>
            <a:ext cx="7560628" cy="1684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412" y="1870132"/>
            <a:ext cx="736523" cy="1101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412" y="4038600"/>
            <a:ext cx="736523" cy="1225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8212" y="636724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e9d02b2ed484cd1c944dc553a342e3166ce080205beb19d8132352beede8524c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534abc18618d90ef7936236ad0aeb3419a1e342374b7a2765830232cf38cf30b</a:t>
            </a:r>
          </a:p>
        </p:txBody>
      </p:sp>
    </p:spTree>
    <p:extLst>
      <p:ext uri="{BB962C8B-B14F-4D97-AF65-F5344CB8AC3E}">
        <p14:creationId xmlns:p14="http://schemas.microsoft.com/office/powerpoint/2010/main" val="14385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5257800" cy="584200"/>
          </a:xfrm>
        </p:spPr>
        <p:txBody>
          <a:bodyPr>
            <a:noAutofit/>
          </a:bodyPr>
          <a:lstStyle/>
          <a:p>
            <a:r>
              <a:rPr lang="en-US" sz="3200" dirty="0"/>
              <a:t>Flip it and reverse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612" y="1828800"/>
            <a:ext cx="7543800" cy="1184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784" y="3803375"/>
            <a:ext cx="7560628" cy="1684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412" y="1870132"/>
            <a:ext cx="736523" cy="1101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3412" y="4038600"/>
            <a:ext cx="736523" cy="1225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223" y="2216263"/>
            <a:ext cx="4857750" cy="409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5824" y="4131138"/>
            <a:ext cx="5667375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8212" y="636724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e9d02b2ed484cd1c944dc553a342e3166ce080205beb19d8132352beede8524c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534abc18618d90ef7936236ad0aeb3419a1e342374b7a2765830232cf38cf30b</a:t>
            </a:r>
          </a:p>
        </p:txBody>
      </p:sp>
    </p:spTree>
    <p:extLst>
      <p:ext uri="{BB962C8B-B14F-4D97-AF65-F5344CB8AC3E}">
        <p14:creationId xmlns:p14="http://schemas.microsoft.com/office/powerpoint/2010/main" val="347559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7660" y="152400"/>
            <a:ext cx="8990329" cy="1223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Suspicious Methods and Strings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39576" y="838200"/>
            <a:ext cx="11506496" cy="4504765"/>
          </a:xfrm>
        </p:spPr>
        <p:txBody>
          <a:bodyPr>
            <a:normAutofit fontScale="77500" lnSpcReduction="2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Methods can’t all be avoided – use only once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Obfuscate all strings in a data format that’s hard to signature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Use variable and function names that are hard to signature</a:t>
            </a:r>
          </a:p>
        </p:txBody>
      </p:sp>
    </p:spTree>
    <p:extLst>
      <p:ext uri="{BB962C8B-B14F-4D97-AF65-F5344CB8AC3E}">
        <p14:creationId xmlns:p14="http://schemas.microsoft.com/office/powerpoint/2010/main" val="14872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635000"/>
            <a:ext cx="6172200" cy="584200"/>
          </a:xfrm>
        </p:spPr>
        <p:txBody>
          <a:bodyPr>
            <a:normAutofit/>
          </a:bodyPr>
          <a:lstStyle/>
          <a:p>
            <a:r>
              <a:rPr lang="en-US" sz="3200" dirty="0"/>
              <a:t>ROT19 is super secure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828800"/>
            <a:ext cx="7912464" cy="3800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72F13C-32B9-4AF7-A0CE-6ADD5867A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612" y="152400"/>
            <a:ext cx="4570729" cy="736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35EB-816E-4378-9F7C-F1E90A00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9416" y="1257300"/>
            <a:ext cx="3962396" cy="5638800"/>
          </a:xfrm>
        </p:spPr>
        <p:txBody>
          <a:bodyPr vert="horz" lIns="121899" tIns="60949" rIns="121899" bIns="60949" rtlCol="0" anchor="t">
            <a:normAutofit fontScale="92500" lnSpcReduction="20000"/>
          </a:bodyPr>
          <a:lstStyle/>
          <a:p>
            <a:pPr defTabSz="1218987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itchFamily="34" charset="0"/>
            </a:pPr>
            <a:r>
              <a:rPr lang="en-US" sz="3000" dirty="0">
                <a:solidFill>
                  <a:schemeClr val="tx1"/>
                </a:solidFill>
                <a:latin typeface="+mn-lt"/>
                <a:cs typeface="+mn-cs"/>
              </a:rPr>
              <a:t>Carrie Roberts </a:t>
            </a:r>
            <a:r>
              <a:rPr lang="en-US" sz="3000" dirty="0">
                <a:solidFill>
                  <a:srgbClr val="FFFF00"/>
                </a:solidFill>
                <a:latin typeface="+mn-lt"/>
                <a:cs typeface="+mn-cs"/>
              </a:rPr>
              <a:t>@</a:t>
            </a:r>
            <a:r>
              <a:rPr lang="en-US" sz="3000" dirty="0" err="1">
                <a:solidFill>
                  <a:srgbClr val="FFFF00"/>
                </a:solidFill>
                <a:latin typeface="+mn-lt"/>
                <a:cs typeface="+mn-cs"/>
              </a:rPr>
              <a:t>OrOneEqualsOne</a:t>
            </a:r>
            <a:endParaRPr lang="en-US" sz="3000" dirty="0">
              <a:solidFill>
                <a:srgbClr val="FFFF00"/>
              </a:solidFill>
              <a:latin typeface="+mn-lt"/>
              <a:cs typeface="+mn-cs"/>
            </a:endParaRPr>
          </a:p>
          <a:p>
            <a:pPr marL="304165" indent="-304165" algn="l" defTabSz="1218987">
              <a:spcBef>
                <a:spcPts val="1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+mn-lt"/>
                <a:cs typeface="Calibri"/>
              </a:rPr>
              <a:t>Developer Turned Red Team</a:t>
            </a:r>
          </a:p>
          <a:p>
            <a:pPr marL="304165" indent="-304165" algn="l" defTabSz="1218987">
              <a:spcBef>
                <a:spcPts val="1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+mn-lt"/>
                <a:cs typeface="Calibri"/>
              </a:rPr>
              <a:t>Senior Red Team Engineer for Walmart</a:t>
            </a:r>
          </a:p>
          <a:p>
            <a:pPr marL="304165" indent="-304165" algn="l" defTabSz="1218987">
              <a:spcBef>
                <a:spcPts val="1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+mn-lt"/>
                <a:cs typeface="Calibri"/>
              </a:rPr>
              <a:t>Master’s in Information Security Engineering from the SANS Technology Institute, 2015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8F4AC6-2550-4D1E-835C-87D474FA2E66}"/>
              </a:ext>
            </a:extLst>
          </p:cNvPr>
          <p:cNvSpPr txBox="1">
            <a:spLocks/>
          </p:cNvSpPr>
          <p:nvPr/>
        </p:nvSpPr>
        <p:spPr>
          <a:xfrm>
            <a:off x="53985" y="1257300"/>
            <a:ext cx="4152893" cy="56388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Harold Ogden </a:t>
            </a:r>
            <a:r>
              <a:rPr lang="en-US" dirty="0">
                <a:solidFill>
                  <a:srgbClr val="FFFF00"/>
                </a:solidFill>
              </a:rPr>
              <a:t>@</a:t>
            </a:r>
            <a:r>
              <a:rPr lang="en-US" dirty="0" err="1">
                <a:solidFill>
                  <a:srgbClr val="FFFF00"/>
                </a:solidFill>
              </a:rPr>
              <a:t>haroldogden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  <a:p>
            <a:pPr marL="304165" indent="-304165"/>
            <a:r>
              <a:rPr lang="en-US" dirty="0">
                <a:cs typeface="Calibri"/>
              </a:rPr>
              <a:t>Systems Engineer Turned Blue Team</a:t>
            </a:r>
          </a:p>
          <a:p>
            <a:pPr marL="304165" indent="-304165"/>
            <a:r>
              <a:rPr lang="en-US" dirty="0">
                <a:cs typeface="Calibri"/>
              </a:rPr>
              <a:t>Security Operations &amp; Continuous Monitoring Specialist</a:t>
            </a:r>
          </a:p>
          <a:p>
            <a:pPr marL="304165" indent="-304165"/>
            <a:r>
              <a:rPr lang="en-US" dirty="0">
                <a:cs typeface="Calibri"/>
              </a:rPr>
              <a:t>Dynamic Defense Engineer (Blue Team) for Walmart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36D8F5-1EA2-4E5D-853B-17DF2A427F66}"/>
              </a:ext>
            </a:extLst>
          </p:cNvPr>
          <p:cNvSpPr txBox="1">
            <a:spLocks/>
          </p:cNvSpPr>
          <p:nvPr/>
        </p:nvSpPr>
        <p:spPr>
          <a:xfrm>
            <a:off x="8228014" y="1219200"/>
            <a:ext cx="3962396" cy="56388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  Kirk Sayre   </a:t>
            </a:r>
            <a:r>
              <a:rPr lang="en-US" dirty="0">
                <a:solidFill>
                  <a:srgbClr val="FFFF00"/>
                </a:solidFill>
              </a:rPr>
              <a:t>@</a:t>
            </a:r>
            <a:r>
              <a:rPr lang="en-US" dirty="0" err="1">
                <a:solidFill>
                  <a:srgbClr val="FFFF00"/>
                </a:solidFill>
              </a:rPr>
              <a:t>bigmacjpg</a:t>
            </a:r>
            <a:endParaRPr lang="en-US" dirty="0"/>
          </a:p>
          <a:p>
            <a:pPr marL="304165" indent="-304165"/>
            <a:r>
              <a:rPr lang="en-US" dirty="0">
                <a:cs typeface="Calibri"/>
              </a:rPr>
              <a:t>Academic Cyber Security Tool Researcher Turned Blue Team</a:t>
            </a:r>
            <a:endParaRPr lang="en-US" dirty="0"/>
          </a:p>
          <a:p>
            <a:pPr marL="304165" indent="-304165"/>
            <a:r>
              <a:rPr lang="en-US" dirty="0"/>
              <a:t>Dynamic Defense Engineer</a:t>
            </a:r>
            <a:r>
              <a:rPr lang="en-US" dirty="0">
                <a:cs typeface="Calibri"/>
              </a:rPr>
              <a:t> (Blue Team) for Walmart</a:t>
            </a:r>
          </a:p>
          <a:p>
            <a:pPr marL="304165" indent="-304165"/>
            <a:r>
              <a:rPr lang="en-US" dirty="0">
                <a:cs typeface="Calibri"/>
              </a:rPr>
              <a:t>PhD in Computer Science from University of Tennessee</a:t>
            </a:r>
          </a:p>
        </p:txBody>
      </p:sp>
    </p:spTree>
    <p:extLst>
      <p:ext uri="{BB962C8B-B14F-4D97-AF65-F5344CB8AC3E}">
        <p14:creationId xmlns:p14="http://schemas.microsoft.com/office/powerpoint/2010/main" val="84962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2812" y="685800"/>
            <a:ext cx="5029200" cy="584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ROT19 is Super Secure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362200"/>
            <a:ext cx="9334500" cy="27374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206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False Positive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371600"/>
            <a:ext cx="8810625" cy="4605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53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False Positive 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62" y="2209800"/>
            <a:ext cx="96393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83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False Positive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52600"/>
            <a:ext cx="10106025" cy="1647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18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>
            <a:normAutofit/>
          </a:bodyPr>
          <a:lstStyle/>
          <a:p>
            <a:r>
              <a:rPr lang="en-US" dirty="0"/>
              <a:t>False Positive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52600"/>
            <a:ext cx="10106025" cy="1647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185216" y="43434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Uninitialized (Null)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942012" y="3505200"/>
            <a:ext cx="990600" cy="90997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542212" y="3505200"/>
            <a:ext cx="0" cy="90997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11818" y="3505200"/>
            <a:ext cx="854394" cy="90997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646612" y="3002900"/>
            <a:ext cx="1905000" cy="3892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6832916" y="2997536"/>
            <a:ext cx="1471296" cy="3892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 20"/>
          <p:cNvSpPr/>
          <p:nvPr/>
        </p:nvSpPr>
        <p:spPr>
          <a:xfrm>
            <a:off x="8585516" y="2987660"/>
            <a:ext cx="1097598" cy="3892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489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False Positive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52600"/>
            <a:ext cx="10106025" cy="1647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513012" y="4150568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Winmgmts:</a:t>
            </a:r>
          </a:p>
          <a:p>
            <a:r>
              <a:rPr lang="en-US" sz="28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Win32_Process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3212" y="2202974"/>
            <a:ext cx="5791200" cy="39606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2132012" y="2599041"/>
            <a:ext cx="8153400" cy="45243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427412" y="2362200"/>
            <a:ext cx="2057400" cy="194753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27904" y="2819400"/>
            <a:ext cx="2028508" cy="191050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733437"/>
            <a:ext cx="5486400" cy="584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Holding Strong at 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2743200"/>
            <a:ext cx="1047750" cy="1743075"/>
          </a:xfrm>
          <a:prstGeom prst="rect">
            <a:avLst/>
          </a:prstGeom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1218883" y="1701797"/>
            <a:ext cx="7313929" cy="4462272"/>
          </a:xfrm>
          <a:prstGeom prst="rect">
            <a:avLst/>
          </a:prstGeom>
          <a:ln w="12700">
            <a:noFill/>
            <a:miter lim="800000"/>
          </a:ln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Same Detection Rate, but with robust obfuscation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 for larger payloads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08212" y="636724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7d9236ca688f3c6a40725074e3ed4325d67353d24d2b74abe296204961e16aaf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Anti-Sandbox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191000"/>
            <a:ext cx="10467975" cy="1538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13"/>
          <p:cNvSpPr txBox="1">
            <a:spLocks/>
          </p:cNvSpPr>
          <p:nvPr/>
        </p:nvSpPr>
        <p:spPr>
          <a:xfrm>
            <a:off x="1218883" y="1701797"/>
            <a:ext cx="10285729" cy="2336803"/>
          </a:xfrm>
          <a:prstGeom prst="rect">
            <a:avLst/>
          </a:prstGeom>
          <a:ln w="12700">
            <a:noFill/>
            <a:miter lim="800000"/>
          </a:ln>
        </p:spPr>
        <p:txBody>
          <a:bodyPr vert="horz" lIns="121899" tIns="60949" rIns="121899" bIns="60949" rtlCol="0">
            <a:normAutofit fontScale="92500" lnSpcReduction="2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Unlimited options, pick those that are harder to fake in a 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Take inspiration from the huge corpus of work already available, but write it yourself so it won’t have been patterned by 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https://github.com/joesecurity/pafishmacro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2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Anti-FAKENET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200400"/>
            <a:ext cx="10442928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13"/>
          <p:cNvSpPr txBox="1">
            <a:spLocks/>
          </p:cNvSpPr>
          <p:nvPr/>
        </p:nvSpPr>
        <p:spPr>
          <a:xfrm>
            <a:off x="1218883" y="1701797"/>
            <a:ext cx="10285729" cy="1193803"/>
          </a:xfrm>
          <a:prstGeom prst="rect">
            <a:avLst/>
          </a:prstGeom>
          <a:ln w="12700">
            <a:noFill/>
            <a:miter lim="800000"/>
          </a:ln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INetSim</a:t>
            </a:r>
            <a:r>
              <a:rPr lang="en-US" dirty="0"/>
              <a:t> or similar are frequently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Default behavior delivers a small Windows PE</a:t>
            </a:r>
          </a:p>
        </p:txBody>
      </p:sp>
    </p:spTree>
    <p:extLst>
      <p:ext uri="{BB962C8B-B14F-4D97-AF65-F5344CB8AC3E}">
        <p14:creationId xmlns:p14="http://schemas.microsoft.com/office/powerpoint/2010/main" val="14768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4062942" cy="584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Anti-FAKENET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200400"/>
            <a:ext cx="10442928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13"/>
          <p:cNvSpPr txBox="1">
            <a:spLocks/>
          </p:cNvSpPr>
          <p:nvPr/>
        </p:nvSpPr>
        <p:spPr>
          <a:xfrm>
            <a:off x="1218883" y="1701797"/>
            <a:ext cx="10285729" cy="1193803"/>
          </a:xfrm>
          <a:prstGeom prst="rect">
            <a:avLst/>
          </a:prstGeom>
          <a:ln w="12700">
            <a:noFill/>
            <a:miter lim="800000"/>
          </a:ln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Choose a fake but believable domain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it resolves, or if it responds, don’t detonate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4799012" y="3429000"/>
            <a:ext cx="3276600" cy="3892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2298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274638"/>
            <a:ext cx="10360501" cy="6636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A9992-32BA-4195-8DCC-7F23BC0CF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64628" b="-2438"/>
          <a:stretch/>
        </p:blipFill>
        <p:spPr>
          <a:xfrm>
            <a:off x="926050" y="2923210"/>
            <a:ext cx="1904740" cy="35867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5805F95-C3E7-4652-AA1A-8E9607DED3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222358"/>
              </p:ext>
            </p:extLst>
          </p:nvPr>
        </p:nvGraphicFramePr>
        <p:xfrm>
          <a:off x="2417762" y="1199380"/>
          <a:ext cx="7353300" cy="538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5F4F026-FA1D-4BE9-93C3-158BE22D0E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2256673"/>
            <a:ext cx="2107504" cy="15806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743F6A-001B-49FB-AD86-10D35D610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3"/>
          <a:stretch/>
        </p:blipFill>
        <p:spPr>
          <a:xfrm>
            <a:off x="202279" y="3267927"/>
            <a:ext cx="3453734" cy="3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6781800" cy="584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Anti-FAKENET – why WMI again?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200400"/>
            <a:ext cx="10442928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13"/>
          <p:cNvSpPr txBox="1">
            <a:spLocks/>
          </p:cNvSpPr>
          <p:nvPr/>
        </p:nvSpPr>
        <p:spPr>
          <a:xfrm>
            <a:off x="1218883" y="1701797"/>
            <a:ext cx="10285729" cy="1193803"/>
          </a:xfrm>
          <a:prstGeom prst="rect">
            <a:avLst/>
          </a:prstGeom>
          <a:ln w="12700">
            <a:noFill/>
            <a:miter lim="800000"/>
          </a:ln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Both strings can be obfuscated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Network traffic is not associated to Office 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8883" y="3429000"/>
            <a:ext cx="10365457" cy="3892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516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454528"/>
            <a:ext cx="7239000" cy="584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Anti-VM + Anti </a:t>
            </a:r>
            <a:r>
              <a:rPr lang="en-US" sz="3200" dirty="0" err="1"/>
              <a:t>Fakenet</a:t>
            </a:r>
            <a:r>
              <a:rPr lang="en-US" sz="3200" dirty="0"/>
              <a:t> = Anti-AV?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12" y="1828800"/>
            <a:ext cx="990600" cy="1433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676" y="3950444"/>
            <a:ext cx="1053672" cy="1452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1849903"/>
            <a:ext cx="7681912" cy="1397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980" y="3581399"/>
            <a:ext cx="7529405" cy="2190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208212" y="636724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935a6fce94b1d9d8aa3078f088b110f3409c3c5865c915ab56f895ca40e3ebca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0cc2dd93f45d6d58c64329a4644bf18cb52abfa1e5da05f96f90aaefb96152bc</a:t>
            </a:r>
          </a:p>
        </p:txBody>
      </p:sp>
    </p:spTree>
    <p:extLst>
      <p:ext uri="{BB962C8B-B14F-4D97-AF65-F5344CB8AC3E}">
        <p14:creationId xmlns:p14="http://schemas.microsoft.com/office/powerpoint/2010/main" val="287597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5212" y="693931"/>
            <a:ext cx="6705600" cy="584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3 is good, but how about 0?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8212" y="6367240"/>
            <a:ext cx="617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94adb7ed5671ce32608b600826b06ccfd13cb817972734a77d851ff82ca1ed0c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812" y="2438400"/>
            <a:ext cx="1543050" cy="1752600"/>
          </a:xfrm>
          <a:prstGeom prst="rect">
            <a:avLst/>
          </a:prstGeom>
        </p:spPr>
      </p:pic>
      <p:sp>
        <p:nvSpPr>
          <p:cNvPr id="12" name="Content Placeholder 13"/>
          <p:cNvSpPr txBox="1">
            <a:spLocks/>
          </p:cNvSpPr>
          <p:nvPr/>
        </p:nvSpPr>
        <p:spPr>
          <a:xfrm>
            <a:off x="1218883" y="1701797"/>
            <a:ext cx="7313929" cy="4462272"/>
          </a:xfrm>
          <a:prstGeom prst="rect">
            <a:avLst/>
          </a:prstGeom>
          <a:ln w="12700">
            <a:noFill/>
            <a:miter lim="800000"/>
          </a:ln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Security Products look at the compressed VBA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didn’t need that source?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Stomp the VBA source, macros still run!*</a:t>
            </a:r>
          </a:p>
        </p:txBody>
      </p:sp>
    </p:spTree>
    <p:extLst>
      <p:ext uri="{BB962C8B-B14F-4D97-AF65-F5344CB8AC3E}">
        <p14:creationId xmlns:p14="http://schemas.microsoft.com/office/powerpoint/2010/main" val="143944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16DB-1BE3-46C8-A496-23A2CAD7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Storage (VBA) within Office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10375-2A9A-4365-B9CA-494AE7826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514329" cy="446532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VBA stored as: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Source Code - the original code as entered by the programmer (compressed)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P-code - a compiled Pseudo-code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Execodes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Dr. </a:t>
            </a:r>
            <a:r>
              <a:rPr lang="en-US" dirty="0" err="1"/>
              <a:t>Vesselin</a:t>
            </a:r>
            <a:r>
              <a:rPr lang="en-US" dirty="0"/>
              <a:t> </a:t>
            </a:r>
            <a:r>
              <a:rPr lang="en-US" dirty="0" err="1"/>
              <a:t>Bontchev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https://github.com/bontchev/pcodedmp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016F4-4526-4E65-9CB8-AE5EBF3DE0E6}"/>
              </a:ext>
            </a:extLst>
          </p:cNvPr>
          <p:cNvSpPr txBox="1"/>
          <p:nvPr/>
        </p:nvSpPr>
        <p:spPr>
          <a:xfrm>
            <a:off x="6404002" y="4038600"/>
            <a:ext cx="532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sym typeface="Wingdings" panose="05000000000000000000" pitchFamily="2" charset="2"/>
              </a:rPr>
              <a:t> This is what executes most of the time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AD3B-23EE-4442-A4F3-8F7A7EB3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76200"/>
            <a:ext cx="3514726" cy="660400"/>
          </a:xfrm>
        </p:spPr>
        <p:txBody>
          <a:bodyPr>
            <a:noAutofit/>
          </a:bodyPr>
          <a:lstStyle/>
          <a:p>
            <a:r>
              <a:rPr lang="en-US" sz="4000" dirty="0"/>
              <a:t>Source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D27DE-69EA-4E04-BD46-43DCBA45B1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436"/>
          <a:stretch/>
        </p:blipFill>
        <p:spPr>
          <a:xfrm>
            <a:off x="7493774" y="980355"/>
            <a:ext cx="4163238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98A84-7213-43E4-8EAC-1471AFBF5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88" y="904155"/>
            <a:ext cx="3981450" cy="22288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567970-D7F8-4135-A9F6-DDD66B78D780}"/>
              </a:ext>
            </a:extLst>
          </p:cNvPr>
          <p:cNvSpPr txBox="1">
            <a:spLocks/>
          </p:cNvSpPr>
          <p:nvPr/>
        </p:nvSpPr>
        <p:spPr>
          <a:xfrm>
            <a:off x="9019047" y="162646"/>
            <a:ext cx="1752600" cy="66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063">
              <a:spcBef>
                <a:spcPct val="0"/>
              </a:spcBef>
              <a:buNone/>
              <a:defRPr sz="4000" cap="none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P-Code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07FAC-2F86-4557-B77E-EC1D0E62F94C}"/>
              </a:ext>
            </a:extLst>
          </p:cNvPr>
          <p:cNvSpPr txBox="1"/>
          <p:nvPr/>
        </p:nvSpPr>
        <p:spPr>
          <a:xfrm>
            <a:off x="3732212" y="3300560"/>
            <a:ext cx="5622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Compressed and Stored in </a:t>
            </a:r>
            <a:r>
              <a:rPr lang="en-US" sz="2800" dirty="0" err="1"/>
              <a:t>vbaProject.bin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CB644A-5D53-48D0-8055-1DECE6E32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039" y="5650009"/>
            <a:ext cx="6552384" cy="1063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BD48B5-7852-4A18-BFB8-DF7998902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2" y="4407766"/>
            <a:ext cx="7035196" cy="115483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D6B715-39A5-4116-ACE1-6D0618CCDE2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70213" y="3133005"/>
            <a:ext cx="1" cy="127476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08AF78-0438-4CA1-96E8-6672CC6D6439}"/>
              </a:ext>
            </a:extLst>
          </p:cNvPr>
          <p:cNvCxnSpPr>
            <a:cxnSpLocks/>
          </p:cNvCxnSpPr>
          <p:nvPr/>
        </p:nvCxnSpPr>
        <p:spPr>
          <a:xfrm>
            <a:off x="9575392" y="2979906"/>
            <a:ext cx="0" cy="267010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9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DFCD8C-A106-456A-9022-879F88219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3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Modifying Compressed Source Code in </a:t>
            </a:r>
            <a:r>
              <a:rPr lang="en-US" dirty="0" err="1"/>
              <a:t>vbaProject.bin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FDEDD-6906-4304-916A-B68E75F8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45" y="4227744"/>
            <a:ext cx="11605167" cy="1868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C2155-2021-4285-8F83-66392817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5" y="1981200"/>
            <a:ext cx="11605167" cy="1904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90F39B-8876-46B5-A951-EB6F501A1551}"/>
              </a:ext>
            </a:extLst>
          </p:cNvPr>
          <p:cNvSpPr/>
          <p:nvPr/>
        </p:nvSpPr>
        <p:spPr>
          <a:xfrm>
            <a:off x="10276176" y="3096492"/>
            <a:ext cx="6858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B83D1A-8708-44C4-8164-ED0908FBB347}"/>
              </a:ext>
            </a:extLst>
          </p:cNvPr>
          <p:cNvSpPr/>
          <p:nvPr/>
        </p:nvSpPr>
        <p:spPr>
          <a:xfrm>
            <a:off x="10276176" y="5306292"/>
            <a:ext cx="6858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77617-5624-484A-9B2C-EF7A9CDC7F8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0619076" y="3429000"/>
            <a:ext cx="0" cy="187729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8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baStompABC-XYZ">
            <a:hlinkClick r:id="" action="ppaction://media"/>
            <a:extLst>
              <a:ext uri="{FF2B5EF4-FFF2-40B4-BE49-F238E27FC236}">
                <a16:creationId xmlns:a16="http://schemas.microsoft.com/office/drawing/2014/main" id="{0D9C2B6D-3B8E-4C0E-B512-1707E3F5E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84" y="16164"/>
            <a:ext cx="12198383" cy="668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1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B617CE-5F98-4FF6-A6AA-70D0C527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307022"/>
            <a:ext cx="11504613" cy="15541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WYSIWYG?</a:t>
            </a:r>
            <a:br>
              <a:rPr lang="en-US" dirty="0"/>
            </a:br>
            <a:r>
              <a:rPr lang="en-US" u="sng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hat </a:t>
            </a:r>
            <a:r>
              <a:rPr lang="en-US" u="sng" dirty="0">
                <a:solidFill>
                  <a:schemeClr val="tx1"/>
                </a:solidFill>
              </a:rPr>
              <a:t>Y</a:t>
            </a:r>
            <a:r>
              <a:rPr lang="en-US" dirty="0">
                <a:solidFill>
                  <a:schemeClr val="tx1"/>
                </a:solidFill>
              </a:rPr>
              <a:t>ou </a:t>
            </a:r>
            <a:r>
              <a:rPr lang="en-US" u="sng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ee </a:t>
            </a:r>
            <a:r>
              <a:rPr lang="en-US" u="sng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s </a:t>
            </a:r>
            <a:r>
              <a:rPr lang="en-US" i="1" dirty="0"/>
              <a:t>(not necessarily</a:t>
            </a:r>
            <a:r>
              <a:rPr lang="en-US" i="1" dirty="0">
                <a:solidFill>
                  <a:schemeClr val="tx1"/>
                </a:solidFill>
              </a:rPr>
              <a:t>) </a:t>
            </a:r>
            <a:r>
              <a:rPr lang="en-US" u="sng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hat </a:t>
            </a:r>
            <a:r>
              <a:rPr lang="en-US" u="sng" dirty="0">
                <a:solidFill>
                  <a:schemeClr val="tx1"/>
                </a:solidFill>
              </a:rPr>
              <a:t>Y</a:t>
            </a:r>
            <a:r>
              <a:rPr lang="en-US" dirty="0">
                <a:solidFill>
                  <a:schemeClr val="tx1"/>
                </a:solidFill>
              </a:rPr>
              <a:t>ou </a:t>
            </a:r>
            <a:r>
              <a:rPr lang="en-US" u="sng" dirty="0">
                <a:solidFill>
                  <a:schemeClr val="tx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et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3502B3-0B05-468A-BC5E-AD8117274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53549"/>
              </p:ext>
            </p:extLst>
          </p:nvPr>
        </p:nvGraphicFramePr>
        <p:xfrm>
          <a:off x="2048932" y="2548637"/>
          <a:ext cx="81258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1411618205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320820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 Macro’s Enabled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 Macro’s Enabled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44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Decompressed VBA Source Code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Decompiled P-Code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79333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5DF4097F-0BB1-47F7-A70B-5D2C5F95761D}"/>
              </a:ext>
            </a:extLst>
          </p:cNvPr>
          <p:cNvSpPr txBox="1">
            <a:spLocks/>
          </p:cNvSpPr>
          <p:nvPr/>
        </p:nvSpPr>
        <p:spPr>
          <a:xfrm>
            <a:off x="2031470" y="1881634"/>
            <a:ext cx="8125884" cy="667003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accent1"/>
                </a:solidFill>
              </a:rPr>
              <a:t>What is Displayed in the VBA Editor: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62CE41B-88B7-43F2-8C3A-23DCF673E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97347"/>
              </p:ext>
            </p:extLst>
          </p:nvPr>
        </p:nvGraphicFramePr>
        <p:xfrm>
          <a:off x="2031470" y="4968240"/>
          <a:ext cx="8125884" cy="101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1411618205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320820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Compatible P-code?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Incompatible P-code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44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P-code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VBA Source Code compiled to P-code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79333"/>
                  </a:ext>
                </a:extLst>
              </a:tr>
            </a:tbl>
          </a:graphicData>
        </a:graphic>
      </p:graphicFrame>
      <p:sp>
        <p:nvSpPr>
          <p:cNvPr id="10" name="Title 4">
            <a:extLst>
              <a:ext uri="{FF2B5EF4-FFF2-40B4-BE49-F238E27FC236}">
                <a16:creationId xmlns:a16="http://schemas.microsoft.com/office/drawing/2014/main" id="{6FDB61BC-E165-4A19-BAC2-EA6DCA902C35}"/>
              </a:ext>
            </a:extLst>
          </p:cNvPr>
          <p:cNvSpPr txBox="1">
            <a:spLocks/>
          </p:cNvSpPr>
          <p:nvPr/>
        </p:nvSpPr>
        <p:spPr>
          <a:xfrm>
            <a:off x="2031470" y="4301237"/>
            <a:ext cx="8125884" cy="667003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accent5"/>
                </a:solidFill>
              </a:rPr>
              <a:t>What Gets Executed:</a:t>
            </a:r>
          </a:p>
        </p:txBody>
      </p:sp>
    </p:spTree>
    <p:extLst>
      <p:ext uri="{BB962C8B-B14F-4D97-AF65-F5344CB8AC3E}">
        <p14:creationId xmlns:p14="http://schemas.microsoft.com/office/powerpoint/2010/main" val="17338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16DB-1BE3-46C8-A496-23A2CAD76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VBA Stomping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10375-2A9A-4365-B9CA-494AE7826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1885" y="1055476"/>
            <a:ext cx="7235414" cy="559521"/>
          </a:xfrm>
        </p:spPr>
        <p:txBody>
          <a:bodyPr>
            <a:normAutofit/>
          </a:bodyPr>
          <a:lstStyle/>
          <a:p>
            <a:r>
              <a:rPr lang="en-US" dirty="0"/>
              <a:t>Completely wipe-out compressed VBA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A494B-15A7-4C2A-8F77-67F6FC0FF4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56" y="63618"/>
            <a:ext cx="2539999" cy="1904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D23BC6-24CD-444E-8748-526CC24BF253}"/>
              </a:ext>
            </a:extLst>
          </p:cNvPr>
          <p:cNvSpPr/>
          <p:nvPr/>
        </p:nvSpPr>
        <p:spPr>
          <a:xfrm>
            <a:off x="10999960" y="2855729"/>
            <a:ext cx="1179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BEFORE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1499E6-09D9-41D7-A1F3-EA8B9550FEF6}"/>
              </a:ext>
            </a:extLst>
          </p:cNvPr>
          <p:cNvSpPr/>
          <p:nvPr/>
        </p:nvSpPr>
        <p:spPr>
          <a:xfrm>
            <a:off x="11095819" y="5289279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04219A-8720-402E-95B1-EE32783A4EC3}"/>
              </a:ext>
            </a:extLst>
          </p:cNvPr>
          <p:cNvGrpSpPr/>
          <p:nvPr/>
        </p:nvGrpSpPr>
        <p:grpSpPr>
          <a:xfrm>
            <a:off x="281847" y="1752600"/>
            <a:ext cx="5915025" cy="5062451"/>
            <a:chOff x="281847" y="1752600"/>
            <a:chExt cx="5915025" cy="50624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80B19A-E14C-4699-99EC-5C90AE257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847" y="5672051"/>
              <a:ext cx="5886450" cy="1143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9A28F1-B215-476D-B543-1C794E52C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847" y="1752600"/>
              <a:ext cx="5915025" cy="379095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423F09-3FB3-4242-BB0B-DB69EFE77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74877" y="2848993"/>
              <a:ext cx="2233735" cy="1692527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BE4902-DCB7-447A-8959-D97C74693F27}"/>
                </a:ext>
              </a:extLst>
            </p:cNvPr>
            <p:cNvSpPr/>
            <p:nvPr/>
          </p:nvSpPr>
          <p:spPr>
            <a:xfrm>
              <a:off x="608012" y="2133600"/>
              <a:ext cx="685800" cy="30480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45058-B476-493B-BA44-39D3BFBBBF7C}"/>
                </a:ext>
              </a:extLst>
            </p:cNvPr>
            <p:cNvSpPr/>
            <p:nvPr/>
          </p:nvSpPr>
          <p:spPr>
            <a:xfrm>
              <a:off x="2324959" y="2573788"/>
              <a:ext cx="873853" cy="550411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611F79-76C8-4673-80CF-47ED3DDF26FF}"/>
                </a:ext>
              </a:extLst>
            </p:cNvPr>
            <p:cNvCxnSpPr>
              <a:cxnSpLocks/>
            </p:cNvCxnSpPr>
            <p:nvPr/>
          </p:nvCxnSpPr>
          <p:spPr>
            <a:xfrm>
              <a:off x="5561012" y="5289279"/>
              <a:ext cx="0" cy="578121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22DAFA7-60A7-4187-A3D9-EC0A8FEE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306" y="2232161"/>
            <a:ext cx="3409950" cy="1914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04A617-5F25-43B7-A181-B1A8393CC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252" b="15480"/>
          <a:stretch/>
        </p:blipFill>
        <p:spPr>
          <a:xfrm>
            <a:off x="7323560" y="4579093"/>
            <a:ext cx="3388693" cy="19145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7DDBD1-89E5-49BC-94B2-180B7B896354}"/>
              </a:ext>
            </a:extLst>
          </p:cNvPr>
          <p:cNvSpPr/>
          <p:nvPr/>
        </p:nvSpPr>
        <p:spPr>
          <a:xfrm>
            <a:off x="9132910" y="3596275"/>
            <a:ext cx="1579343" cy="55041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56F37C-E641-4CDD-B4A7-01F12603DCD9}"/>
              </a:ext>
            </a:extLst>
          </p:cNvPr>
          <p:cNvSpPr/>
          <p:nvPr/>
        </p:nvSpPr>
        <p:spPr>
          <a:xfrm>
            <a:off x="9132909" y="5968345"/>
            <a:ext cx="1579343" cy="55041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8000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16DB-1BE3-46C8-A496-23A2CAD76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WYSI</a:t>
            </a:r>
            <a:r>
              <a:rPr lang="en-US" dirty="0">
                <a:solidFill>
                  <a:srgbClr val="FF0000"/>
                </a:solidFill>
              </a:rPr>
              <a:t>(not)</a:t>
            </a:r>
            <a:r>
              <a:rPr lang="en-US" dirty="0"/>
              <a:t>WYG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10375-2A9A-4365-B9CA-494AE7826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514329" cy="271272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A careful user will be tricked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Most AV scanners look only at the VBA source code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Dr. </a:t>
            </a:r>
            <a:r>
              <a:rPr lang="en-US" dirty="0" err="1"/>
              <a:t>Vesselin</a:t>
            </a:r>
            <a:r>
              <a:rPr lang="en-US" dirty="0"/>
              <a:t> </a:t>
            </a:r>
            <a:r>
              <a:rPr lang="en-US" dirty="0" err="1"/>
              <a:t>Bontchev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https://github.com/bontchev/pcodedmp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703" y="381000"/>
            <a:ext cx="9903418" cy="990600"/>
          </a:xfrm>
        </p:spPr>
        <p:txBody>
          <a:bodyPr/>
          <a:lstStyle/>
          <a:p>
            <a:r>
              <a:rPr lang="en-US" dirty="0"/>
              <a:t>File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US" dirty="0"/>
              <a:t>Office 97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Proprietary file format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File is not compressed, but segments of file are compressed/compiled</a:t>
            </a:r>
          </a:p>
          <a:p>
            <a:pPr algn="l"/>
            <a:r>
              <a:rPr lang="en-US" dirty="0"/>
              <a:t>Office 2007+ XML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Whole file is compressed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Open(</a:t>
            </a:r>
            <a:r>
              <a:rPr lang="en-US" dirty="0" err="1"/>
              <a:t>ish</a:t>
            </a:r>
            <a:r>
              <a:rPr lang="en-US" dirty="0"/>
              <a:t>) standard, parts are </a:t>
            </a:r>
            <a:r>
              <a:rPr lang="en-US" dirty="0" err="1"/>
              <a:t>subfiles</a:t>
            </a:r>
            <a:r>
              <a:rPr lang="en-US" dirty="0"/>
              <a:t> that are easily extracted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6335883"/>
              </p:ext>
            </p:extLst>
          </p:nvPr>
        </p:nvGraphicFramePr>
        <p:xfrm>
          <a:off x="7389812" y="2126052"/>
          <a:ext cx="3886200" cy="2605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710778525"/>
                    </a:ext>
                  </a:extLst>
                </a:gridCol>
              </a:tblGrid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Format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Macros!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Zipped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2007+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2007+ Macro Enabled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9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7612" y="228600"/>
            <a:ext cx="10360501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P-Code Compatibility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A3DB2-66AA-43C4-A2DF-F6E1444E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104019"/>
            <a:ext cx="10058400" cy="5514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D1E8FC-0DD3-46F1-BEEA-BD1B59D9481E}"/>
              </a:ext>
            </a:extLst>
          </p:cNvPr>
          <p:cNvSpPr/>
          <p:nvPr/>
        </p:nvSpPr>
        <p:spPr>
          <a:xfrm>
            <a:off x="3808412" y="3447601"/>
            <a:ext cx="1752600" cy="270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E94928-BB56-4B35-9C0C-B64A20C952ED}"/>
              </a:ext>
            </a:extLst>
          </p:cNvPr>
          <p:cNvSpPr/>
          <p:nvPr/>
        </p:nvSpPr>
        <p:spPr>
          <a:xfrm>
            <a:off x="1522412" y="4572000"/>
            <a:ext cx="2667000" cy="270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89C70-EF2D-4C41-BB9B-379B0349D83A}"/>
              </a:ext>
            </a:extLst>
          </p:cNvPr>
          <p:cNvSpPr/>
          <p:nvPr/>
        </p:nvSpPr>
        <p:spPr>
          <a:xfrm>
            <a:off x="1522412" y="6248400"/>
            <a:ext cx="2819400" cy="270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404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1D10-DB9F-4DAE-9712-F3D1AE90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>
            <a:normAutofit fontScale="90000"/>
          </a:bodyPr>
          <a:lstStyle/>
          <a:p>
            <a:r>
              <a:rPr lang="en-US" dirty="0"/>
              <a:t>Anti-Analysis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D5A42-F391-4CE2-A068-D4B48DD350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0812" y="2057400"/>
            <a:ext cx="4018971" cy="2042160"/>
          </a:xfrm>
          <a:prstGeom prst="rect">
            <a:avLst/>
          </a:prstGeom>
        </p:spPr>
      </p:pic>
      <p:pic>
        <p:nvPicPr>
          <p:cNvPr id="6" name="anti-forensics">
            <a:hlinkClick r:id="" action="ppaction://media"/>
            <a:extLst>
              <a:ext uri="{FF2B5EF4-FFF2-40B4-BE49-F238E27FC236}">
                <a16:creationId xmlns:a16="http://schemas.microsoft.com/office/drawing/2014/main" id="{19F6EF77-E610-4824-9132-F2C75BBBA8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7612" y="886617"/>
            <a:ext cx="6896100" cy="55991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EC7667-F620-4622-B75F-5208F83A0DEC}"/>
              </a:ext>
            </a:extLst>
          </p:cNvPr>
          <p:cNvCxnSpPr>
            <a:cxnSpLocks/>
          </p:cNvCxnSpPr>
          <p:nvPr/>
        </p:nvCxnSpPr>
        <p:spPr>
          <a:xfrm flipH="1" flipV="1">
            <a:off x="2132013" y="3810000"/>
            <a:ext cx="457199" cy="7620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3846-A44D-462B-9DE7-86DAA343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274637"/>
            <a:ext cx="10360501" cy="715963"/>
          </a:xfrm>
        </p:spPr>
        <p:txBody>
          <a:bodyPr>
            <a:normAutofit fontScale="90000"/>
          </a:bodyPr>
          <a:lstStyle/>
          <a:p>
            <a:r>
              <a:rPr lang="en-US" dirty="0"/>
              <a:t>Disable Auto Execution of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148A-C71E-4386-B853-6F885F11DB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Delete word/vbaData.xml</a:t>
            </a:r>
          </a:p>
          <a:p>
            <a:r>
              <a:rPr lang="en-US" dirty="0"/>
              <a:t>Works For All Auto-Run Techniques</a:t>
            </a:r>
          </a:p>
        </p:txBody>
      </p:sp>
      <p:pic>
        <p:nvPicPr>
          <p:cNvPr id="6" name="disable-autoopen2">
            <a:hlinkClick r:id="" action="ppaction://media"/>
            <a:extLst>
              <a:ext uri="{FF2B5EF4-FFF2-40B4-BE49-F238E27FC236}">
                <a16:creationId xmlns:a16="http://schemas.microsoft.com/office/drawing/2014/main" id="{8D7C959A-90A1-4CCD-9208-7912EE9D84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9132" y="990600"/>
            <a:ext cx="5619750" cy="541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16DF3A-7D6C-46FA-AF11-A5345EAFE560}"/>
              </a:ext>
            </a:extLst>
          </p:cNvPr>
          <p:cNvSpPr/>
          <p:nvPr/>
        </p:nvSpPr>
        <p:spPr>
          <a:xfrm>
            <a:off x="255521" y="5366603"/>
            <a:ext cx="6092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6"/>
              </a:rPr>
              <a:t>https://www.blackhillsinfosec.com/phishing-with-powerpoint/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4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 World VBA Stomping Example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79413" y="1701797"/>
            <a:ext cx="5638800" cy="2184403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June 2018 </a:t>
            </a:r>
            <a:r>
              <a:rPr lang="en-US" sz="3200" dirty="0" err="1"/>
              <a:t>Emotet</a:t>
            </a:r>
            <a:r>
              <a:rPr lang="en-US" sz="3200" dirty="0"/>
              <a:t> Malicious Document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39 of 60 Detections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92" y="1752600"/>
            <a:ext cx="5418666" cy="3744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C4D6E-6CEE-4C63-A09B-238A9FEDD559}"/>
              </a:ext>
            </a:extLst>
          </p:cNvPr>
          <p:cNvSpPr txBox="1"/>
          <p:nvPr/>
        </p:nvSpPr>
        <p:spPr>
          <a:xfrm>
            <a:off x="4113212" y="6444863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MD5: a81f7899f38328e8ee8a9c7de0839954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EECDA4-52D6-456B-88A7-F188F63C4DDA}"/>
              </a:ext>
            </a:extLst>
          </p:cNvPr>
          <p:cNvSpPr/>
          <p:nvPr/>
        </p:nvSpPr>
        <p:spPr>
          <a:xfrm>
            <a:off x="6932612" y="1761600"/>
            <a:ext cx="1752600" cy="270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DB02B2-45A7-4EEF-866B-45390F7E6183}"/>
              </a:ext>
            </a:extLst>
          </p:cNvPr>
          <p:cNvCxnSpPr>
            <a:cxnSpLocks/>
          </p:cNvCxnSpPr>
          <p:nvPr/>
        </p:nvCxnSpPr>
        <p:spPr>
          <a:xfrm flipH="1">
            <a:off x="7427912" y="1128943"/>
            <a:ext cx="571500" cy="6186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9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 World VBA Stomping Example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2812" y="1864228"/>
            <a:ext cx="4799329" cy="2268731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VBA Stomped </a:t>
            </a:r>
            <a:r>
              <a:rPr lang="en-US" sz="3200" dirty="0" err="1"/>
              <a:t>Emotet</a:t>
            </a:r>
            <a:r>
              <a:rPr lang="en-US" sz="3200" dirty="0"/>
              <a:t> Document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30 fewer detections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828800"/>
            <a:ext cx="5831653" cy="2505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970C0-52FE-4EF9-AFE4-8AD3CDB995EB}"/>
              </a:ext>
            </a:extLst>
          </p:cNvPr>
          <p:cNvSpPr txBox="1"/>
          <p:nvPr/>
        </p:nvSpPr>
        <p:spPr>
          <a:xfrm>
            <a:off x="4341812" y="6418069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MD5: e145f811229479bcede5bfdc8b56d82e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E1C1AF-70F9-4208-BDA5-4C808D73CAFB}"/>
              </a:ext>
            </a:extLst>
          </p:cNvPr>
          <p:cNvSpPr/>
          <p:nvPr/>
        </p:nvSpPr>
        <p:spPr>
          <a:xfrm>
            <a:off x="7085012" y="1806000"/>
            <a:ext cx="1447800" cy="270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20528D-65C2-40AC-9D10-DBCC9726D7A5}"/>
              </a:ext>
            </a:extLst>
          </p:cNvPr>
          <p:cNvCxnSpPr>
            <a:cxnSpLocks/>
          </p:cNvCxnSpPr>
          <p:nvPr/>
        </p:nvCxnSpPr>
        <p:spPr>
          <a:xfrm flipH="1">
            <a:off x="7580312" y="1173343"/>
            <a:ext cx="571500" cy="6186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6970047-B340-48C6-843C-38B42D4BDC16}"/>
              </a:ext>
            </a:extLst>
          </p:cNvPr>
          <p:cNvSpPr/>
          <p:nvPr/>
        </p:nvSpPr>
        <p:spPr>
          <a:xfrm rot="20464913">
            <a:off x="2200583" y="4431630"/>
            <a:ext cx="19962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Woot!</a:t>
            </a:r>
          </a:p>
        </p:txBody>
      </p:sp>
    </p:spTree>
    <p:extLst>
      <p:ext uri="{BB962C8B-B14F-4D97-AF65-F5344CB8AC3E}">
        <p14:creationId xmlns:p14="http://schemas.microsoft.com/office/powerpoint/2010/main" val="111340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8"/>
            <a:ext cx="10360501" cy="606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VBA Stomping Analysis Problems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66664" y="1033663"/>
            <a:ext cx="6053386" cy="3556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olevba</a:t>
            </a:r>
            <a:r>
              <a:rPr lang="en-US" sz="1600" dirty="0"/>
              <a:t> (</a:t>
            </a:r>
            <a:r>
              <a:rPr lang="en-US" sz="1600" dirty="0">
                <a:hlinkClick r:id="rId2"/>
              </a:rPr>
              <a:t>https://www.decalage.info/python/olevba</a:t>
            </a:r>
            <a:r>
              <a:rPr lang="en-US" sz="1600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92" b="47597"/>
          <a:stretch/>
        </p:blipFill>
        <p:spPr>
          <a:xfrm>
            <a:off x="203174" y="1361305"/>
            <a:ext cx="5863222" cy="27138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Content Placeholder 13"/>
          <p:cNvSpPr txBox="1">
            <a:spLocks/>
          </p:cNvSpPr>
          <p:nvPr/>
        </p:nvSpPr>
        <p:spPr>
          <a:xfrm>
            <a:off x="5942012" y="1028700"/>
            <a:ext cx="6934200" cy="3556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 err="1"/>
              <a:t>oledump</a:t>
            </a:r>
            <a:r>
              <a:rPr lang="en-US" sz="1500" dirty="0"/>
              <a:t> (</a:t>
            </a:r>
            <a:r>
              <a:rPr lang="en-US" sz="1500" dirty="0">
                <a:hlinkClick r:id="rId4"/>
              </a:rPr>
              <a:t>https://blog.didierstevens.com/programs/oledump-py/</a:t>
            </a:r>
            <a:r>
              <a:rPr lang="en-US" sz="1500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70" b="20824"/>
          <a:stretch/>
        </p:blipFill>
        <p:spPr>
          <a:xfrm>
            <a:off x="6479048" y="1361305"/>
            <a:ext cx="5601579" cy="4135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77585" y="5181599"/>
            <a:ext cx="74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</a:rPr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0412" y="5181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C00"/>
                </a:solidFill>
              </a:defRPr>
            </a:lvl1pPr>
          </a:lstStyle>
          <a:p>
            <a:r>
              <a:rPr lang="en-US" dirty="0"/>
              <a:t>Garbage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8A33D-8AF1-421E-965E-F9B4A0532081}"/>
              </a:ext>
            </a:extLst>
          </p:cNvPr>
          <p:cNvSpPr/>
          <p:nvPr/>
        </p:nvSpPr>
        <p:spPr>
          <a:xfrm>
            <a:off x="150812" y="2006270"/>
            <a:ext cx="5863221" cy="134652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265F25-A836-4382-96B2-05C6116BAC5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082422" y="3352799"/>
            <a:ext cx="1" cy="182880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4DD4415-12E8-4A8A-87D1-A4E86EE49465}"/>
              </a:ext>
            </a:extLst>
          </p:cNvPr>
          <p:cNvSpPr/>
          <p:nvPr/>
        </p:nvSpPr>
        <p:spPr>
          <a:xfrm>
            <a:off x="6479048" y="2006269"/>
            <a:ext cx="5601579" cy="134653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73018B-3FBE-4B7F-BBA4-B59F1159DF2A}"/>
              </a:ext>
            </a:extLst>
          </p:cNvPr>
          <p:cNvCxnSpPr>
            <a:cxnSpLocks/>
          </p:cNvCxnSpPr>
          <p:nvPr/>
        </p:nvCxnSpPr>
        <p:spPr>
          <a:xfrm flipV="1">
            <a:off x="5180012" y="3352799"/>
            <a:ext cx="1845152" cy="190500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4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8"/>
            <a:ext cx="10360501" cy="6280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VBA Stomping Analysis Problems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839716" y="1951015"/>
            <a:ext cx="5408927" cy="312788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ViperMonkey</a:t>
            </a:r>
            <a:r>
              <a:rPr lang="en-US" sz="1600" dirty="0"/>
              <a:t> (</a:t>
            </a:r>
            <a:r>
              <a:rPr lang="en-US" sz="1600" dirty="0">
                <a:hlinkClick r:id="rId2"/>
              </a:rPr>
              <a:t>https://github.com/decalage2/ViperMonkey</a:t>
            </a:r>
            <a:r>
              <a:rPr lang="en-US" sz="1600" dirty="0"/>
              <a:t>)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7085012" y="1960145"/>
            <a:ext cx="5638799" cy="2794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ClamAV</a:t>
            </a:r>
            <a:r>
              <a:rPr lang="en-US" sz="1600" dirty="0"/>
              <a:t> </a:t>
            </a:r>
            <a:r>
              <a:rPr lang="en-US" sz="1600" dirty="0" err="1"/>
              <a:t>sigtool</a:t>
            </a:r>
            <a:r>
              <a:rPr lang="en-US" sz="1600" dirty="0"/>
              <a:t> (</a:t>
            </a:r>
            <a:r>
              <a:rPr lang="en-US" sz="1600" dirty="0">
                <a:hlinkClick r:id="rId3"/>
              </a:rPr>
              <a:t>http://www.clamav.net/</a:t>
            </a:r>
            <a:r>
              <a:rPr lang="en-US" sz="1600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45860" y="5562600"/>
            <a:ext cx="88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Garbage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93" b="36365"/>
          <a:stretch/>
        </p:blipFill>
        <p:spPr>
          <a:xfrm>
            <a:off x="122469" y="2263803"/>
            <a:ext cx="6010605" cy="36996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3" r="12699" b="79435"/>
          <a:stretch/>
        </p:blipFill>
        <p:spPr>
          <a:xfrm>
            <a:off x="6285031" y="2263803"/>
            <a:ext cx="5782780" cy="10127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091C73-0E8B-4F71-B0FF-7293DD636162}"/>
              </a:ext>
            </a:extLst>
          </p:cNvPr>
          <p:cNvSpPr txBox="1"/>
          <p:nvPr/>
        </p:nvSpPr>
        <p:spPr>
          <a:xfrm>
            <a:off x="3732212" y="6276267"/>
            <a:ext cx="131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</a:rPr>
              <a:t>Garbage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90DA6-CCDE-4723-9D37-D1BB006EF459}"/>
              </a:ext>
            </a:extLst>
          </p:cNvPr>
          <p:cNvSpPr/>
          <p:nvPr/>
        </p:nvSpPr>
        <p:spPr>
          <a:xfrm>
            <a:off x="78792" y="4953000"/>
            <a:ext cx="2815220" cy="101815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2AAF81-4381-4F75-8691-99B04E9C9422}"/>
              </a:ext>
            </a:extLst>
          </p:cNvPr>
          <p:cNvCxnSpPr>
            <a:cxnSpLocks/>
            <a:stCxn id="18" idx="1"/>
            <a:endCxn id="19" idx="2"/>
          </p:cNvCxnSpPr>
          <p:nvPr/>
        </p:nvCxnSpPr>
        <p:spPr>
          <a:xfrm flipH="1" flipV="1">
            <a:off x="1486402" y="5971150"/>
            <a:ext cx="2245810" cy="53595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FF533B-8F85-49EF-8334-D0B75177FB75}"/>
              </a:ext>
            </a:extLst>
          </p:cNvPr>
          <p:cNvSpPr txBox="1"/>
          <p:nvPr/>
        </p:nvSpPr>
        <p:spPr>
          <a:xfrm>
            <a:off x="8761412" y="4191989"/>
            <a:ext cx="121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</a:rPr>
              <a:t>Nothing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53C6FA-961F-48BA-9F58-B7F73E896443}"/>
              </a:ext>
            </a:extLst>
          </p:cNvPr>
          <p:cNvSpPr/>
          <p:nvPr/>
        </p:nvSpPr>
        <p:spPr>
          <a:xfrm>
            <a:off x="6599799" y="2432947"/>
            <a:ext cx="5466558" cy="46265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574DA8-A99D-41F8-8FFF-00A9F753C43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333078" y="2895601"/>
            <a:ext cx="0" cy="12953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3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921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VBA Stomping Defense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78287" y="1076326"/>
            <a:ext cx="10590529" cy="1223058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P-Code </a:t>
            </a:r>
            <a:r>
              <a:rPr lang="en-US" sz="2800" dirty="0">
                <a:solidFill>
                  <a:srgbClr val="FFFF00"/>
                </a:solidFill>
              </a:rPr>
              <a:t>unchanged</a:t>
            </a:r>
            <a:r>
              <a:rPr lang="en-US" sz="2800" dirty="0"/>
              <a:t> by VBA Stomping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P-Code Disassembler (</a:t>
            </a:r>
            <a:r>
              <a:rPr lang="en-US" sz="2800" dirty="0">
                <a:hlinkClick r:id="rId2"/>
              </a:rPr>
              <a:t>https://github.com/bontchev/pcodedmp</a:t>
            </a:r>
            <a:r>
              <a:rPr lang="en-US" sz="2800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4" b="44660"/>
          <a:stretch/>
        </p:blipFill>
        <p:spPr>
          <a:xfrm>
            <a:off x="1218883" y="2530215"/>
            <a:ext cx="3281117" cy="4053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C79EF-FB1E-4EE6-B860-84926DAA44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4" b="44660"/>
          <a:stretch/>
        </p:blipFill>
        <p:spPr>
          <a:xfrm>
            <a:off x="7923212" y="2530215"/>
            <a:ext cx="3281117" cy="4053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A5CF6-23F9-4531-A952-7396EA7514A8}"/>
              </a:ext>
            </a:extLst>
          </p:cNvPr>
          <p:cNvSpPr txBox="1"/>
          <p:nvPr/>
        </p:nvSpPr>
        <p:spPr>
          <a:xfrm>
            <a:off x="5614493" y="3797985"/>
            <a:ext cx="131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</a:rPr>
              <a:t>Original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777B9E-C43F-49AD-9F7B-D7359FD6DB00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500000" y="4012300"/>
            <a:ext cx="1114493" cy="1651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383234-1600-4536-9A87-52D8E917C310}"/>
              </a:ext>
            </a:extLst>
          </p:cNvPr>
          <p:cNvSpPr txBox="1"/>
          <p:nvPr/>
        </p:nvSpPr>
        <p:spPr>
          <a:xfrm>
            <a:off x="5561012" y="4583688"/>
            <a:ext cx="131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</a:rPr>
              <a:t>Stomped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486B3-08C5-4EE2-9706-9785EA26D46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879131" y="4814520"/>
            <a:ext cx="1044081" cy="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6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8683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VBA Stomping Defense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1116" y="1801907"/>
            <a:ext cx="9903418" cy="3532094"/>
          </a:xfrm>
        </p:spPr>
        <p:txBody>
          <a:bodyPr>
            <a:normAutofit/>
          </a:bodyPr>
          <a:lstStyle/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P-Code Based Signatures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Detect VBA &lt;-&gt; P-code mismatch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Sandbox Execution</a:t>
            </a:r>
          </a:p>
          <a:p>
            <a:pPr marL="914263" lvl="1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With multiple Office/Windows versions</a:t>
            </a:r>
          </a:p>
        </p:txBody>
      </p:sp>
    </p:spTree>
    <p:extLst>
      <p:ext uri="{BB962C8B-B14F-4D97-AF65-F5344CB8AC3E}">
        <p14:creationId xmlns:p14="http://schemas.microsoft.com/office/powerpoint/2010/main" val="75349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152401"/>
            <a:ext cx="10360501" cy="685800"/>
          </a:xfrm>
        </p:spPr>
        <p:txBody>
          <a:bodyPr>
            <a:normAutofit fontScale="90000"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P-Code Based Signatures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016362" y="685800"/>
            <a:ext cx="8610600" cy="6432034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pcode_too_many_Mid_calls</a:t>
            </a:r>
            <a:endParaRPr lang="en-US" sz="13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meta: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author = "Kirk Sayre - Walmart Information Security"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description = "Check for many Mid() calls looking at VB compiled to P-Code."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Headers of files to look for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$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header_office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{ D0 CF 11 E0 }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$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header_xml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"&lt;?xml version="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nocase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wide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Look for calls like Mid("</a:t>
            </a:r>
            <a:r>
              <a:rPr lang="en-US" sz="13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xxxxxx</a:t>
            </a: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2, 3) or Mid(foo, 2, 3).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Disassembled P-Code: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00B6 </a:t>
            </a:r>
            <a:r>
              <a:rPr lang="en-US" sz="13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LitStr</a:t>
            </a: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0x0065 "some static string..." (string literal)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or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0020 </a:t>
            </a:r>
            <a:r>
              <a:rPr lang="en-US" sz="13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jzziiaRT</a:t>
            </a: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(variable)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00AC LitDI2 0x000F 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00AC LitDI2 0x004A 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0024 </a:t>
            </a:r>
            <a:r>
              <a:rPr lang="en-US" sz="13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ArgsLd</a:t>
            </a:r>
            <a:r>
              <a:rPr lang="en-US" sz="13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Mid 0x0003 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$</a:t>
            </a:r>
            <a:r>
              <a:rPr lang="en-US" sz="13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mid_call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/((\xB6.{1,100})|(\x20..)).\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xAC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..\x00\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xAC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..\x00\x24\x00\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xFA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\x00\x03/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(($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header_office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at 0) or $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header_xml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and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(#</a:t>
            </a:r>
            <a:r>
              <a:rPr lang="en-US" sz="13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mid_call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&gt; 75)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745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89687"/>
            <a:ext cx="9903418" cy="1143000"/>
          </a:xfrm>
        </p:spPr>
        <p:txBody>
          <a:bodyPr/>
          <a:lstStyle/>
          <a:p>
            <a:r>
              <a:rPr lang="en-US" dirty="0"/>
              <a:t>Extensions Can 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XLS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Default extension for 97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Also will open 2007+ AND 2007+ Macro Enabled (compatibility!)</a:t>
            </a:r>
          </a:p>
          <a:p>
            <a:pPr algn="l"/>
            <a:r>
              <a:rPr lang="en-US" dirty="0"/>
              <a:t>XLSX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Default extension for 2007+ macro-less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Must not contain macros</a:t>
            </a:r>
          </a:p>
          <a:p>
            <a:pPr algn="l"/>
            <a:r>
              <a:rPr lang="en-US" dirty="0"/>
              <a:t>XLSM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Default extension for 2007+ w/ macros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May (will) contain macros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7237412" y="1905000"/>
          <a:ext cx="3385608" cy="2331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Macros!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2007+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2007+ Macro Enabled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133633"/>
              </p:ext>
            </p:extLst>
          </p:nvPr>
        </p:nvGraphicFramePr>
        <p:xfrm>
          <a:off x="7237412" y="1905000"/>
          <a:ext cx="3886200" cy="2605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710778525"/>
                    </a:ext>
                  </a:extLst>
                </a:gridCol>
              </a:tblGrid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Format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Macros!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Zipped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2007+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2007+ Macro Enabled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56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8683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"/>
              </a:rPr>
              <a:t>Detect VBA &lt;-&gt; P-code Mismatch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2703" y="1600200"/>
            <a:ext cx="9903418" cy="4504765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We do not know of AV tools that do this.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00"/>
                </a:solidFill>
              </a:rPr>
              <a:t>VBASeismograph</a:t>
            </a:r>
            <a:r>
              <a:rPr lang="en-US" sz="3200" dirty="0"/>
              <a:t>: We wrote our own open-source tool.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  <a:hlinkClick r:id="rId3"/>
              </a:rPr>
              <a:t>https://github.com/kirk-sayre-work/VBASeismograph</a:t>
            </a:r>
          </a:p>
          <a:p>
            <a:pPr marL="835025" lvl="1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Written in Python.</a:t>
            </a:r>
          </a:p>
          <a:p>
            <a:pPr marL="835025" lvl="1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MIT License.</a:t>
            </a:r>
          </a:p>
          <a:p>
            <a:pPr marL="835025" lvl="1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Detects VBA source code &lt;-&gt; P-code mismatches.</a:t>
            </a:r>
          </a:p>
        </p:txBody>
      </p:sp>
    </p:spTree>
    <p:extLst>
      <p:ext uri="{BB962C8B-B14F-4D97-AF65-F5344CB8AC3E}">
        <p14:creationId xmlns:p14="http://schemas.microsoft.com/office/powerpoint/2010/main" val="22265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5CCF-89D4-415D-9E24-8A2F0BF27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959" y="2356487"/>
            <a:ext cx="5866129" cy="1447800"/>
          </a:xfrm>
        </p:spPr>
        <p:txBody>
          <a:bodyPr>
            <a:noAutofit/>
          </a:bodyPr>
          <a:lstStyle/>
          <a:p>
            <a:r>
              <a:rPr lang="en-US" sz="8800" dirty="0"/>
              <a:t>Questions?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C2D81F-8D08-41EF-B7D9-171526F63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902" y="5487083"/>
            <a:ext cx="3809999" cy="122396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Carrie Roberts </a:t>
            </a:r>
            <a:r>
              <a:rPr lang="en-US" dirty="0">
                <a:solidFill>
                  <a:srgbClr val="FFFF00"/>
                </a:solidFill>
              </a:rPr>
              <a:t>@</a:t>
            </a:r>
            <a:r>
              <a:rPr lang="en-US" dirty="0" err="1">
                <a:solidFill>
                  <a:srgbClr val="FFFF00"/>
                </a:solidFill>
              </a:rPr>
              <a:t>OrOneEqualsOne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D9C207-B49C-4513-AD33-9C6071AC1F70}"/>
              </a:ext>
            </a:extLst>
          </p:cNvPr>
          <p:cNvSpPr txBox="1">
            <a:spLocks/>
          </p:cNvSpPr>
          <p:nvPr/>
        </p:nvSpPr>
        <p:spPr>
          <a:xfrm>
            <a:off x="989012" y="3886883"/>
            <a:ext cx="3809999" cy="115768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400" dirty="0"/>
              <a:t>Harold Ogden </a:t>
            </a:r>
            <a:r>
              <a:rPr lang="en-US" sz="3400" dirty="0">
                <a:solidFill>
                  <a:srgbClr val="FFFF00"/>
                </a:solidFill>
              </a:rPr>
              <a:t>@</a:t>
            </a:r>
            <a:r>
              <a:rPr lang="en-US" sz="3400" dirty="0" err="1">
                <a:solidFill>
                  <a:srgbClr val="FFFF00"/>
                </a:solidFill>
              </a:rPr>
              <a:t>haroldogden</a:t>
            </a:r>
            <a:endParaRPr lang="en-US" sz="3400" dirty="0">
              <a:solidFill>
                <a:srgbClr val="FFFF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922526-08C8-42FF-ACEE-5346317F4880}"/>
              </a:ext>
            </a:extLst>
          </p:cNvPr>
          <p:cNvSpPr txBox="1">
            <a:spLocks/>
          </p:cNvSpPr>
          <p:nvPr/>
        </p:nvSpPr>
        <p:spPr>
          <a:xfrm>
            <a:off x="8296118" y="3916106"/>
            <a:ext cx="3809999" cy="1143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400" dirty="0"/>
              <a:t>  Kirk Sayre   </a:t>
            </a:r>
            <a:r>
              <a:rPr lang="en-US" sz="3400" dirty="0">
                <a:solidFill>
                  <a:srgbClr val="FFFF00"/>
                </a:solidFill>
              </a:rPr>
              <a:t>@</a:t>
            </a:r>
            <a:r>
              <a:rPr lang="en-US" sz="3400" dirty="0" err="1">
                <a:solidFill>
                  <a:srgbClr val="FFFF00"/>
                </a:solidFill>
              </a:rPr>
              <a:t>bigmacjpg</a:t>
            </a:r>
            <a:endParaRPr lang="en-US" sz="3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01BD1-6FCA-4C62-B8E3-E66BB13D7E66}"/>
              </a:ext>
            </a:extLst>
          </p:cNvPr>
          <p:cNvSpPr/>
          <p:nvPr/>
        </p:nvSpPr>
        <p:spPr>
          <a:xfrm>
            <a:off x="5762899" y="3764331"/>
            <a:ext cx="1524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9DEF3E-7C68-4FBB-9727-A372FF860C79}"/>
              </a:ext>
            </a:extLst>
          </p:cNvPr>
          <p:cNvSpPr/>
          <p:nvPr/>
        </p:nvSpPr>
        <p:spPr>
          <a:xfrm rot="3066659">
            <a:off x="9726576" y="1793922"/>
            <a:ext cx="1524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B4D26-6DBE-49B6-ADBE-343D2F471F69}"/>
              </a:ext>
            </a:extLst>
          </p:cNvPr>
          <p:cNvSpPr/>
          <p:nvPr/>
        </p:nvSpPr>
        <p:spPr>
          <a:xfrm rot="18884256">
            <a:off x="1377154" y="1670727"/>
            <a:ext cx="1524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416EF-96DA-4424-9EF4-2281205DD97C}"/>
              </a:ext>
            </a:extLst>
          </p:cNvPr>
          <p:cNvSpPr/>
          <p:nvPr/>
        </p:nvSpPr>
        <p:spPr>
          <a:xfrm rot="2169226">
            <a:off x="2301855" y="5349576"/>
            <a:ext cx="1524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E0FA83-15C2-4901-AAFC-44D59FF3B73B}"/>
              </a:ext>
            </a:extLst>
          </p:cNvPr>
          <p:cNvSpPr/>
          <p:nvPr/>
        </p:nvSpPr>
        <p:spPr>
          <a:xfrm rot="19888345">
            <a:off x="9242920" y="5335209"/>
            <a:ext cx="1524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F308C0-A1B6-4BCB-9AF6-682DCAE6F48E}"/>
              </a:ext>
            </a:extLst>
          </p:cNvPr>
          <p:cNvSpPr/>
          <p:nvPr/>
        </p:nvSpPr>
        <p:spPr>
          <a:xfrm>
            <a:off x="2677372" y="0"/>
            <a:ext cx="7751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References, blog posts and slides available at: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0A1EA7-A6A4-46C6-9269-AAD05D4E8C3D}"/>
              </a:ext>
            </a:extLst>
          </p:cNvPr>
          <p:cNvSpPr txBox="1">
            <a:spLocks/>
          </p:cNvSpPr>
          <p:nvPr/>
        </p:nvSpPr>
        <p:spPr>
          <a:xfrm>
            <a:off x="4113212" y="612197"/>
            <a:ext cx="4646772" cy="1905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https://vbastomp.com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6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703" y="272179"/>
            <a:ext cx="9903418" cy="1046244"/>
          </a:xfrm>
        </p:spPr>
        <p:txBody>
          <a:bodyPr/>
          <a:lstStyle/>
          <a:p>
            <a:r>
              <a:rPr lang="en-US" dirty="0"/>
              <a:t>Ambiguity Wins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US" dirty="0"/>
              <a:t>XLS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Can be the zipped 2007+ format, </a:t>
            </a:r>
            <a:r>
              <a:rPr lang="en-US" i="1" u="sng" dirty="0">
                <a:solidFill>
                  <a:srgbClr val="FFCC00"/>
                </a:solidFill>
              </a:rPr>
              <a:t>may or may not </a:t>
            </a:r>
            <a:r>
              <a:rPr lang="en-US" dirty="0"/>
              <a:t>have macros!</a:t>
            </a:r>
          </a:p>
          <a:p>
            <a:pPr algn="l"/>
            <a:r>
              <a:rPr lang="en-US" dirty="0"/>
              <a:t>XLSX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Can not contain macros. Good for exploits, bad for macros!</a:t>
            </a:r>
          </a:p>
          <a:p>
            <a:pPr algn="l"/>
            <a:r>
              <a:rPr lang="en-US" dirty="0"/>
              <a:t>XLSM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Obviously contains macros. Bad!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028982"/>
              </p:ext>
            </p:extLst>
          </p:nvPr>
        </p:nvGraphicFramePr>
        <p:xfrm>
          <a:off x="6627812" y="1930382"/>
          <a:ext cx="4800600" cy="2681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324">
                  <a:extLst>
                    <a:ext uri="{9D8B030D-6E8A-4147-A177-3AD203B41FA5}">
                      <a16:colId xmlns:a16="http://schemas.microsoft.com/office/drawing/2014/main" val="37107785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181003148"/>
                    </a:ext>
                  </a:extLst>
                </a:gridCol>
              </a:tblGrid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Format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Macros!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Zipped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Ext.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err="1">
                          <a:solidFill>
                            <a:schemeClr val="tx1"/>
                          </a:solidFill>
                        </a:rPr>
                        <a:t>xls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2007+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xlsx /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.xls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2007+ Macro Enabled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err="1">
                          <a:solidFill>
                            <a:schemeClr val="tx1"/>
                          </a:solidFill>
                        </a:rPr>
                        <a:t>xlsm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/ .</a:t>
                      </a:r>
                      <a:r>
                        <a:rPr lang="en-US" err="1">
                          <a:solidFill>
                            <a:schemeClr val="tx1"/>
                          </a:solidFill>
                        </a:rPr>
                        <a:t>xls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627812" y="3659959"/>
            <a:ext cx="4800600" cy="87631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DCC01-F030-4AEC-B39A-79183F965D67}"/>
              </a:ext>
            </a:extLst>
          </p:cNvPr>
          <p:cNvSpPr/>
          <p:nvPr/>
        </p:nvSpPr>
        <p:spPr>
          <a:xfrm>
            <a:off x="6627812" y="2508939"/>
            <a:ext cx="4800600" cy="5390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2675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703" y="272909"/>
            <a:ext cx="9903418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OLE!</a:t>
            </a:r>
            <a:br>
              <a:rPr lang="en-US" dirty="0"/>
            </a:br>
            <a:r>
              <a:rPr lang="en-US" sz="2400" dirty="0"/>
              <a:t>Object Linking and 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4012" y="1339709"/>
            <a:ext cx="10209529" cy="495441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Office 97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Whole document is an OLE compound 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VBA will be present in OLE storage as a sub-part of the 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Office 2007+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VBA is in OLE compound file(s), clearly separate from other document contents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Default is </a:t>
            </a:r>
            <a:r>
              <a:rPr lang="en-US" dirty="0" err="1"/>
              <a:t>vbaProject.bin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9348C0-8577-4E48-BF62-90EC50619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52" t="43651" r="239" b="28503"/>
          <a:stretch/>
        </p:blipFill>
        <p:spPr>
          <a:xfrm>
            <a:off x="981949" y="4572000"/>
            <a:ext cx="1694379" cy="80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018AB7-2D79-40B9-8C02-E8282239B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4185" b="64286"/>
          <a:stretch/>
        </p:blipFill>
        <p:spPr>
          <a:xfrm>
            <a:off x="989012" y="2156076"/>
            <a:ext cx="1672104" cy="8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9523729" cy="1223963"/>
          </a:xfrm>
        </p:spPr>
        <p:txBody>
          <a:bodyPr/>
          <a:lstStyle/>
          <a:p>
            <a:pPr algn="ctr"/>
            <a:r>
              <a:rPr lang="en-US" dirty="0"/>
              <a:t>VBA – Crafting for Evasion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2" y="2133600"/>
            <a:ext cx="6781800" cy="320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8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921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Create a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9473" y="1722540"/>
            <a:ext cx="5078677" cy="446532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Shell$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Shell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CreateObject</a:t>
            </a:r>
            <a:r>
              <a:rPr lang="en-US" sz="2400" dirty="0"/>
              <a:t>("</a:t>
            </a:r>
            <a:r>
              <a:rPr lang="en-US" sz="2400" dirty="0" err="1"/>
              <a:t>Wscript.Shell</a:t>
            </a:r>
            <a:r>
              <a:rPr lang="en-US" sz="2400" dirty="0"/>
              <a:t>").Run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WMI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9235"/>
          <a:stretch/>
        </p:blipFill>
        <p:spPr>
          <a:xfrm>
            <a:off x="3198812" y="1596600"/>
            <a:ext cx="8554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7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partan">
  <a:themeElements>
    <a:clrScheme name="Custom 1">
      <a:dk1>
        <a:srgbClr val="797979"/>
      </a:dk1>
      <a:lt1>
        <a:srgbClr val="FFFFFF"/>
      </a:lt1>
      <a:dk2>
        <a:srgbClr val="363D46"/>
      </a:dk2>
      <a:lt2>
        <a:srgbClr val="EBEBEB"/>
      </a:lt2>
      <a:accent1>
        <a:srgbClr val="FF2600"/>
      </a:accent1>
      <a:accent2>
        <a:srgbClr val="0432FF"/>
      </a:accent2>
      <a:accent3>
        <a:srgbClr val="9437FF"/>
      </a:accent3>
      <a:accent4>
        <a:srgbClr val="C92213"/>
      </a:accent4>
      <a:accent5>
        <a:srgbClr val="111DD7"/>
      </a:accent5>
      <a:accent6>
        <a:srgbClr val="910CE3"/>
      </a:accent6>
      <a:hlink>
        <a:srgbClr val="B6B6B6"/>
      </a:hlink>
      <a:folHlink>
        <a:srgbClr val="737373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349D91D-B4DF-4609-B4AC-EF7798CF14D8}" vid="{025C7A72-D68B-4BCB-9A60-66FA62735DA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3223CF654A4D4297C8817C6622A06C" ma:contentTypeVersion="5" ma:contentTypeDescription="Create a new document." ma:contentTypeScope="" ma:versionID="4de073a870eb595f24f5c21989e3f65f">
  <xsd:schema xmlns:xsd="http://www.w3.org/2001/XMLSchema" xmlns:xs="http://www.w3.org/2001/XMLSchema" xmlns:p="http://schemas.microsoft.com/office/2006/metadata/properties" xmlns:ns2="8d6b2b28-ac2d-4799-b77e-c110475b8ae0" xmlns:ns3="99f59cd3-1f89-4e05-812f-01aa3dc9cb08" targetNamespace="http://schemas.microsoft.com/office/2006/metadata/properties" ma:root="true" ma:fieldsID="1030427bc8b2a280ab3fb4897ee79396" ns2:_="" ns3:_="">
    <xsd:import namespace="8d6b2b28-ac2d-4799-b77e-c110475b8ae0"/>
    <xsd:import namespace="99f59cd3-1f89-4e05-812f-01aa3dc9cb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b2b28-ac2d-4799-b77e-c110475b8a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59cd3-1f89-4e05-812f-01aa3dc9cb0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99f59cd3-1f89-4e05-812f-01aa3dc9cb08"/>
    <ds:schemaRef ds:uri="8d6b2b28-ac2d-4799-b77e-c110475b8ae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0CD690-56C7-4C06-ABD4-1FAA64BC1A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6b2b28-ac2d-4799-b77e-c110475b8ae0"/>
    <ds:schemaRef ds:uri="99f59cd3-1f89-4e05-812f-01aa3dc9cb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B0B85-2433-4C98-A8E1-F98E5EF084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RedTeam2</Template>
  <TotalTime>9337</TotalTime>
  <Words>1396</Words>
  <PresentationFormat>Custom</PresentationFormat>
  <Paragraphs>317</Paragraphs>
  <Slides>51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American Typewriter</vt:lpstr>
      <vt:lpstr>Arial</vt:lpstr>
      <vt:lpstr>Calibri</vt:lpstr>
      <vt:lpstr>Century Gothic</vt:lpstr>
      <vt:lpstr>Courier New</vt:lpstr>
      <vt:lpstr>Wingdings</vt:lpstr>
      <vt:lpstr>Spartan</vt:lpstr>
      <vt:lpstr>VBA Stomping Advanced Malicious Document Techniques</vt:lpstr>
      <vt:lpstr>Introductions</vt:lpstr>
      <vt:lpstr>Overview</vt:lpstr>
      <vt:lpstr>File Format</vt:lpstr>
      <vt:lpstr>Extensions Can Lie</vt:lpstr>
      <vt:lpstr>Ambiguity Wins</vt:lpstr>
      <vt:lpstr>OLE! Object Linking and Embedding</vt:lpstr>
      <vt:lpstr>VBA – Crafting for Evasion</vt:lpstr>
      <vt:lpstr>Create a Process</vt:lpstr>
      <vt:lpstr>The Simplest of Payloads</vt:lpstr>
      <vt:lpstr>Signature Fodder</vt:lpstr>
      <vt:lpstr>Signatures and Sandboxes!</vt:lpstr>
      <vt:lpstr>Ditch Shell$</vt:lpstr>
      <vt:lpstr>Ditch Shell$</vt:lpstr>
      <vt:lpstr>Detection rate went up! Why go with WMI?</vt:lpstr>
      <vt:lpstr>Flip it and reverse it</vt:lpstr>
      <vt:lpstr>Flip it and reverse it</vt:lpstr>
      <vt:lpstr>Suspicious Methods and Strings</vt:lpstr>
      <vt:lpstr>ROT19 is super secure</vt:lpstr>
      <vt:lpstr>ROT19 is Super Secure</vt:lpstr>
      <vt:lpstr>False Positive Time</vt:lpstr>
      <vt:lpstr>False Positive Time</vt:lpstr>
      <vt:lpstr>False Positive Time</vt:lpstr>
      <vt:lpstr>False Positive Time</vt:lpstr>
      <vt:lpstr>False Positive Time</vt:lpstr>
      <vt:lpstr>Holding Strong at 7</vt:lpstr>
      <vt:lpstr>Anti-Sandbox</vt:lpstr>
      <vt:lpstr>Anti-FAKENET</vt:lpstr>
      <vt:lpstr>Anti-FAKENET</vt:lpstr>
      <vt:lpstr>Anti-FAKENET – why WMI again?</vt:lpstr>
      <vt:lpstr>Anti-VM + Anti Fakenet = Anti-AV?</vt:lpstr>
      <vt:lpstr>3 is good, but how about 0?</vt:lpstr>
      <vt:lpstr>Macro Storage (VBA) within Office Documents</vt:lpstr>
      <vt:lpstr>Source Code</vt:lpstr>
      <vt:lpstr>Modifying Compressed Source Code in vbaProject.bin</vt:lpstr>
      <vt:lpstr>PowerPoint Presentation</vt:lpstr>
      <vt:lpstr>WYSIWYG? What You See Is (not necessarily) What You Get</vt:lpstr>
      <vt:lpstr>VBA Stomping</vt:lpstr>
      <vt:lpstr>WYSI(not)WYG</vt:lpstr>
      <vt:lpstr>P-Code Compatibility</vt:lpstr>
      <vt:lpstr>Anti-Analysis</vt:lpstr>
      <vt:lpstr>Disable Auto Execution of Macros</vt:lpstr>
      <vt:lpstr>Real World VBA Stomping Example</vt:lpstr>
      <vt:lpstr>Real World VBA Stomping Example</vt:lpstr>
      <vt:lpstr>VBA Stomping Analysis Problems</vt:lpstr>
      <vt:lpstr>VBA Stomping Analysis Problems</vt:lpstr>
      <vt:lpstr>VBA Stomping Defense</vt:lpstr>
      <vt:lpstr>VBA Stomping Defense</vt:lpstr>
      <vt:lpstr>P-Code Based Signatures</vt:lpstr>
      <vt:lpstr>Detect VBA &lt;-&gt; P-code Mismatch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2018-09-05T19:20:21Z</dcterms:created>
  <dcterms:modified xsi:type="dcterms:W3CDTF">2018-10-06T00:12:36Z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0x010100D63223CF654A4D4297C8817C6622A06C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